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64" r:id="rId3"/>
    <p:sldId id="257" r:id="rId4"/>
    <p:sldId id="289" r:id="rId5"/>
    <p:sldId id="258" r:id="rId6"/>
    <p:sldId id="259" r:id="rId7"/>
    <p:sldId id="290" r:id="rId8"/>
    <p:sldId id="260" r:id="rId9"/>
    <p:sldId id="291" r:id="rId10"/>
    <p:sldId id="265" r:id="rId11"/>
    <p:sldId id="292" r:id="rId12"/>
    <p:sldId id="293" r:id="rId13"/>
    <p:sldId id="261" r:id="rId14"/>
    <p:sldId id="262" r:id="rId15"/>
    <p:sldId id="311" r:id="rId16"/>
    <p:sldId id="312" r:id="rId17"/>
    <p:sldId id="294" r:id="rId18"/>
    <p:sldId id="263" r:id="rId19"/>
    <p:sldId id="273" r:id="rId20"/>
    <p:sldId id="274" r:id="rId21"/>
    <p:sldId id="275" r:id="rId22"/>
    <p:sldId id="266" r:id="rId23"/>
    <p:sldId id="267" r:id="rId24"/>
    <p:sldId id="268" r:id="rId25"/>
    <p:sldId id="276" r:id="rId26"/>
    <p:sldId id="296" r:id="rId27"/>
    <p:sldId id="297" r:id="rId28"/>
    <p:sldId id="308" r:id="rId29"/>
    <p:sldId id="310" r:id="rId30"/>
    <p:sldId id="309" r:id="rId31"/>
    <p:sldId id="298" r:id="rId32"/>
    <p:sldId id="295" r:id="rId33"/>
    <p:sldId id="299" r:id="rId34"/>
    <p:sldId id="269" r:id="rId35"/>
    <p:sldId id="300" r:id="rId36"/>
    <p:sldId id="304" r:id="rId37"/>
    <p:sldId id="301" r:id="rId38"/>
    <p:sldId id="305" r:id="rId39"/>
    <p:sldId id="271" r:id="rId40"/>
    <p:sldId id="270" r:id="rId41"/>
    <p:sldId id="286" r:id="rId42"/>
    <p:sldId id="287" r:id="rId43"/>
    <p:sldId id="303" r:id="rId44"/>
    <p:sldId id="279" r:id="rId45"/>
    <p:sldId id="283" r:id="rId46"/>
    <p:sldId id="306" r:id="rId47"/>
    <p:sldId id="288" r:id="rId48"/>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6" d="100"/>
          <a:sy n="96" d="100"/>
        </p:scale>
        <p:origin x="101" y="10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DC6E7D1-508F-4210-94CB-F6EE7F5125DF}" type="datetimeFigureOut">
              <a:rPr lang="fi-FI" smtClean="0"/>
              <a:t>14.11.2017</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1723CAEE-5440-47BC-B09E-D0CFB2839EAA}" type="slidenum">
              <a:rPr lang="fi-FI" smtClean="0"/>
              <a:t>‹#›</a:t>
            </a:fld>
            <a:endParaRPr lang="fi-FI"/>
          </a:p>
        </p:txBody>
      </p:sp>
    </p:spTree>
    <p:extLst>
      <p:ext uri="{BB962C8B-B14F-4D97-AF65-F5344CB8AC3E}">
        <p14:creationId xmlns:p14="http://schemas.microsoft.com/office/powerpoint/2010/main" val="3070394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C6E7D1-508F-4210-94CB-F6EE7F5125DF}" type="datetimeFigureOut">
              <a:rPr lang="fi-FI" smtClean="0"/>
              <a:t>14.11.2017</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1723CAEE-5440-47BC-B09E-D0CFB2839EAA}" type="slidenum">
              <a:rPr lang="fi-FI" smtClean="0"/>
              <a:t>‹#›</a:t>
            </a:fld>
            <a:endParaRPr lang="fi-FI"/>
          </a:p>
        </p:txBody>
      </p:sp>
    </p:spTree>
    <p:extLst>
      <p:ext uri="{BB962C8B-B14F-4D97-AF65-F5344CB8AC3E}">
        <p14:creationId xmlns:p14="http://schemas.microsoft.com/office/powerpoint/2010/main" val="4038352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C6E7D1-508F-4210-94CB-F6EE7F5125DF}" type="datetimeFigureOut">
              <a:rPr lang="fi-FI" smtClean="0"/>
              <a:t>14.11.2017</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1723CAEE-5440-47BC-B09E-D0CFB2839EAA}" type="slidenum">
              <a:rPr lang="fi-FI" smtClean="0"/>
              <a:t>‹#›</a:t>
            </a:fld>
            <a:endParaRPr lang="fi-FI"/>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6764690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C6E7D1-508F-4210-94CB-F6EE7F5125DF}" type="datetimeFigureOut">
              <a:rPr lang="fi-FI" smtClean="0"/>
              <a:t>14.11.2017</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1723CAEE-5440-47BC-B09E-D0CFB2839EAA}" type="slidenum">
              <a:rPr lang="fi-FI" smtClean="0"/>
              <a:t>‹#›</a:t>
            </a:fld>
            <a:endParaRPr lang="fi-FI"/>
          </a:p>
        </p:txBody>
      </p:sp>
    </p:spTree>
    <p:extLst>
      <p:ext uri="{BB962C8B-B14F-4D97-AF65-F5344CB8AC3E}">
        <p14:creationId xmlns:p14="http://schemas.microsoft.com/office/powerpoint/2010/main" val="4640423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C6E7D1-508F-4210-94CB-F6EE7F5125DF}" type="datetimeFigureOut">
              <a:rPr lang="fi-FI" smtClean="0"/>
              <a:t>14.11.2017</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1723CAEE-5440-47BC-B09E-D0CFB2839EAA}" type="slidenum">
              <a:rPr lang="fi-FI" smtClean="0"/>
              <a:t>‹#›</a:t>
            </a:fld>
            <a:endParaRPr lang="fi-FI"/>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1973324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C6E7D1-508F-4210-94CB-F6EE7F5125DF}" type="datetimeFigureOut">
              <a:rPr lang="fi-FI" smtClean="0"/>
              <a:t>14.11.2017</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1723CAEE-5440-47BC-B09E-D0CFB2839EAA}" type="slidenum">
              <a:rPr lang="fi-FI" smtClean="0"/>
              <a:t>‹#›</a:t>
            </a:fld>
            <a:endParaRPr lang="fi-FI"/>
          </a:p>
        </p:txBody>
      </p:sp>
    </p:spTree>
    <p:extLst>
      <p:ext uri="{BB962C8B-B14F-4D97-AF65-F5344CB8AC3E}">
        <p14:creationId xmlns:p14="http://schemas.microsoft.com/office/powerpoint/2010/main" val="16187952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C6E7D1-508F-4210-94CB-F6EE7F5125DF}" type="datetimeFigureOut">
              <a:rPr lang="fi-FI" smtClean="0"/>
              <a:t>14.11.2017</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1723CAEE-5440-47BC-B09E-D0CFB2839EAA}" type="slidenum">
              <a:rPr lang="fi-FI" smtClean="0"/>
              <a:t>‹#›</a:t>
            </a:fld>
            <a:endParaRPr lang="fi-FI"/>
          </a:p>
        </p:txBody>
      </p:sp>
    </p:spTree>
    <p:extLst>
      <p:ext uri="{BB962C8B-B14F-4D97-AF65-F5344CB8AC3E}">
        <p14:creationId xmlns:p14="http://schemas.microsoft.com/office/powerpoint/2010/main" val="23822673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C6E7D1-508F-4210-94CB-F6EE7F5125DF}" type="datetimeFigureOut">
              <a:rPr lang="fi-FI" smtClean="0"/>
              <a:t>14.11.2017</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1723CAEE-5440-47BC-B09E-D0CFB2839EAA}" type="slidenum">
              <a:rPr lang="fi-FI" smtClean="0"/>
              <a:t>‹#›</a:t>
            </a:fld>
            <a:endParaRPr lang="fi-FI"/>
          </a:p>
        </p:txBody>
      </p:sp>
    </p:spTree>
    <p:extLst>
      <p:ext uri="{BB962C8B-B14F-4D97-AF65-F5344CB8AC3E}">
        <p14:creationId xmlns:p14="http://schemas.microsoft.com/office/powerpoint/2010/main" val="2848615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C6E7D1-508F-4210-94CB-F6EE7F5125DF}" type="datetimeFigureOut">
              <a:rPr lang="fi-FI" smtClean="0"/>
              <a:t>14.11.2017</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1723CAEE-5440-47BC-B09E-D0CFB2839EAA}" type="slidenum">
              <a:rPr lang="fi-FI" smtClean="0"/>
              <a:t>‹#›</a:t>
            </a:fld>
            <a:endParaRPr lang="fi-FI"/>
          </a:p>
        </p:txBody>
      </p:sp>
    </p:spTree>
    <p:extLst>
      <p:ext uri="{BB962C8B-B14F-4D97-AF65-F5344CB8AC3E}">
        <p14:creationId xmlns:p14="http://schemas.microsoft.com/office/powerpoint/2010/main" val="3928128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C6E7D1-508F-4210-94CB-F6EE7F5125DF}" type="datetimeFigureOut">
              <a:rPr lang="fi-FI" smtClean="0"/>
              <a:t>14.11.2017</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1723CAEE-5440-47BC-B09E-D0CFB2839EAA}" type="slidenum">
              <a:rPr lang="fi-FI" smtClean="0"/>
              <a:t>‹#›</a:t>
            </a:fld>
            <a:endParaRPr lang="fi-FI"/>
          </a:p>
        </p:txBody>
      </p:sp>
    </p:spTree>
    <p:extLst>
      <p:ext uri="{BB962C8B-B14F-4D97-AF65-F5344CB8AC3E}">
        <p14:creationId xmlns:p14="http://schemas.microsoft.com/office/powerpoint/2010/main" val="1276636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DC6E7D1-508F-4210-94CB-F6EE7F5125DF}" type="datetimeFigureOut">
              <a:rPr lang="fi-FI" smtClean="0"/>
              <a:t>14.11.2017</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1723CAEE-5440-47BC-B09E-D0CFB2839EAA}" type="slidenum">
              <a:rPr lang="fi-FI" smtClean="0"/>
              <a:t>‹#›</a:t>
            </a:fld>
            <a:endParaRPr lang="fi-FI"/>
          </a:p>
        </p:txBody>
      </p:sp>
    </p:spTree>
    <p:extLst>
      <p:ext uri="{BB962C8B-B14F-4D97-AF65-F5344CB8AC3E}">
        <p14:creationId xmlns:p14="http://schemas.microsoft.com/office/powerpoint/2010/main" val="34131103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DC6E7D1-508F-4210-94CB-F6EE7F5125DF}" type="datetimeFigureOut">
              <a:rPr lang="fi-FI" smtClean="0"/>
              <a:t>14.11.2017</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1723CAEE-5440-47BC-B09E-D0CFB2839EAA}" type="slidenum">
              <a:rPr lang="fi-FI" smtClean="0"/>
              <a:t>‹#›</a:t>
            </a:fld>
            <a:endParaRPr lang="fi-FI"/>
          </a:p>
        </p:txBody>
      </p:sp>
    </p:spTree>
    <p:extLst>
      <p:ext uri="{BB962C8B-B14F-4D97-AF65-F5344CB8AC3E}">
        <p14:creationId xmlns:p14="http://schemas.microsoft.com/office/powerpoint/2010/main" val="2546835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DC6E7D1-508F-4210-94CB-F6EE7F5125DF}" type="datetimeFigureOut">
              <a:rPr lang="fi-FI" smtClean="0"/>
              <a:t>14.11.2017</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1723CAEE-5440-47BC-B09E-D0CFB2839EAA}" type="slidenum">
              <a:rPr lang="fi-FI" smtClean="0"/>
              <a:t>‹#›</a:t>
            </a:fld>
            <a:endParaRPr lang="fi-FI"/>
          </a:p>
        </p:txBody>
      </p:sp>
    </p:spTree>
    <p:extLst>
      <p:ext uri="{BB962C8B-B14F-4D97-AF65-F5344CB8AC3E}">
        <p14:creationId xmlns:p14="http://schemas.microsoft.com/office/powerpoint/2010/main" val="999861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C6E7D1-508F-4210-94CB-F6EE7F5125DF}" type="datetimeFigureOut">
              <a:rPr lang="fi-FI" smtClean="0"/>
              <a:t>14.11.2017</a:t>
            </a:fld>
            <a:endParaRPr lang="fi-FI"/>
          </a:p>
        </p:txBody>
      </p:sp>
      <p:sp>
        <p:nvSpPr>
          <p:cNvPr id="3" name="Footer Placeholder 2"/>
          <p:cNvSpPr>
            <a:spLocks noGrp="1"/>
          </p:cNvSpPr>
          <p:nvPr>
            <p:ph type="ftr" sz="quarter" idx="11"/>
          </p:nvPr>
        </p:nvSpPr>
        <p:spPr/>
        <p:txBody>
          <a:bodyPr/>
          <a:lstStyle/>
          <a:p>
            <a:endParaRPr lang="fi-FI"/>
          </a:p>
        </p:txBody>
      </p:sp>
      <p:sp>
        <p:nvSpPr>
          <p:cNvPr id="4" name="Slide Number Placeholder 3"/>
          <p:cNvSpPr>
            <a:spLocks noGrp="1"/>
          </p:cNvSpPr>
          <p:nvPr>
            <p:ph type="sldNum" sz="quarter" idx="12"/>
          </p:nvPr>
        </p:nvSpPr>
        <p:spPr/>
        <p:txBody>
          <a:bodyPr/>
          <a:lstStyle/>
          <a:p>
            <a:fld id="{1723CAEE-5440-47BC-B09E-D0CFB2839EAA}" type="slidenum">
              <a:rPr lang="fi-FI" smtClean="0"/>
              <a:t>‹#›</a:t>
            </a:fld>
            <a:endParaRPr lang="fi-FI"/>
          </a:p>
        </p:txBody>
      </p:sp>
    </p:spTree>
    <p:extLst>
      <p:ext uri="{BB962C8B-B14F-4D97-AF65-F5344CB8AC3E}">
        <p14:creationId xmlns:p14="http://schemas.microsoft.com/office/powerpoint/2010/main" val="1636034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C6E7D1-508F-4210-94CB-F6EE7F5125DF}" type="datetimeFigureOut">
              <a:rPr lang="fi-FI" smtClean="0"/>
              <a:t>14.11.2017</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1723CAEE-5440-47BC-B09E-D0CFB2839EAA}" type="slidenum">
              <a:rPr lang="fi-FI" smtClean="0"/>
              <a:t>‹#›</a:t>
            </a:fld>
            <a:endParaRPr lang="fi-FI"/>
          </a:p>
        </p:txBody>
      </p:sp>
    </p:spTree>
    <p:extLst>
      <p:ext uri="{BB962C8B-B14F-4D97-AF65-F5344CB8AC3E}">
        <p14:creationId xmlns:p14="http://schemas.microsoft.com/office/powerpoint/2010/main" val="2142076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C6E7D1-508F-4210-94CB-F6EE7F5125DF}" type="datetimeFigureOut">
              <a:rPr lang="fi-FI" smtClean="0"/>
              <a:t>14.11.2017</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1723CAEE-5440-47BC-B09E-D0CFB2839EAA}" type="slidenum">
              <a:rPr lang="fi-FI" smtClean="0"/>
              <a:t>‹#›</a:t>
            </a:fld>
            <a:endParaRPr lang="fi-FI"/>
          </a:p>
        </p:txBody>
      </p:sp>
    </p:spTree>
    <p:extLst>
      <p:ext uri="{BB962C8B-B14F-4D97-AF65-F5344CB8AC3E}">
        <p14:creationId xmlns:p14="http://schemas.microsoft.com/office/powerpoint/2010/main" val="20004648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DC6E7D1-508F-4210-94CB-F6EE7F5125DF}" type="datetimeFigureOut">
              <a:rPr lang="fi-FI" smtClean="0"/>
              <a:t>14.11.2017</a:t>
            </a:fld>
            <a:endParaRPr lang="fi-FI"/>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i-FI"/>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1723CAEE-5440-47BC-B09E-D0CFB2839EAA}" type="slidenum">
              <a:rPr lang="fi-FI" smtClean="0"/>
              <a:t>‹#›</a:t>
            </a:fld>
            <a:endParaRPr lang="fi-FI"/>
          </a:p>
        </p:txBody>
      </p:sp>
    </p:spTree>
    <p:extLst>
      <p:ext uri="{BB962C8B-B14F-4D97-AF65-F5344CB8AC3E}">
        <p14:creationId xmlns:p14="http://schemas.microsoft.com/office/powerpoint/2010/main" val="459638586"/>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google.fi/url?sa=i&amp;rct=j&amp;q=&amp;esrc=s&amp;frm=1&amp;source=images&amp;cd=&amp;cad=rja&amp;docid=wXlz7MzAJjpZbM&amp;tbnid=KtOSHlYlV7C4WM:&amp;ved=0CAUQjRw&amp;url=http://www.bayesian-inference.com/samplesize&amp;ei=09g7UqOZEeG44ATWp4HQCg&amp;psig=AFQjCNGwrBOLE1ekcYj9ei6K_8r5Jz3l5A&amp;ust=1379740225656306"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www.google.fi/url?sa=i&amp;rct=j&amp;q=&amp;esrc=s&amp;frm=1&amp;source=images&amp;cd=&amp;cad=rja&amp;docid=IEySvHvOn9NX7M&amp;tbnid=jS0hCrlBmYmN7M:&amp;ved=0CAUQjRw&amp;url=http://jamanetwork.com/article.aspx?articleid%3D1199149&amp;ei=5hs8UrE6w9HhBK3MgJgK&amp;bvm=bv.52434380,d.bGE&amp;psig=AFQjCNGGJrNlvXLO7Mh-fNXEH0K_mMck-A&amp;ust=1379757409999853" TargetMode="Externa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4608" y="2803651"/>
            <a:ext cx="8721886" cy="981171"/>
          </a:xfrm>
        </p:spPr>
        <p:txBody>
          <a:bodyPr vert="horz" lIns="91440" tIns="45720" rIns="91440" bIns="45720" rtlCol="0" anchor="t">
            <a:noAutofit/>
          </a:bodyPr>
          <a:lstStyle/>
          <a:p>
            <a:pPr algn="l"/>
            <a:r>
              <a:rPr lang="fi-FI" altLang="fi-FI" sz="6600" b="1" dirty="0" err="1"/>
              <a:t>Ethics</a:t>
            </a:r>
            <a:r>
              <a:rPr lang="fi-FI" altLang="fi-FI" sz="6600" b="1" dirty="0"/>
              <a:t> and </a:t>
            </a:r>
            <a:r>
              <a:rPr lang="fi-FI" altLang="fi-FI" sz="6600" b="1" dirty="0" err="1"/>
              <a:t>Statistics</a:t>
            </a:r>
            <a:endParaRPr lang="fi-FI" sz="6600" b="1" dirty="0"/>
          </a:p>
        </p:txBody>
      </p:sp>
      <p:sp>
        <p:nvSpPr>
          <p:cNvPr id="4" name="Rectangle 3"/>
          <p:cNvSpPr/>
          <p:nvPr/>
        </p:nvSpPr>
        <p:spPr>
          <a:xfrm>
            <a:off x="812083" y="5088499"/>
            <a:ext cx="8395528" cy="1569660"/>
          </a:xfrm>
          <a:prstGeom prst="rect">
            <a:avLst/>
          </a:prstGeom>
        </p:spPr>
        <p:txBody>
          <a:bodyPr wrap="square">
            <a:spAutoFit/>
          </a:bodyPr>
          <a:lstStyle/>
          <a:p>
            <a:pPr>
              <a:buFont typeface="Monotype Sorts" panose="05010101010101010101" pitchFamily="2" charset="2"/>
              <a:buNone/>
            </a:pPr>
            <a:r>
              <a:rPr lang="fi-FI" altLang="fi-FI" sz="2400" b="1" dirty="0" smtClean="0"/>
              <a:t>Jouko Miettunen, </a:t>
            </a:r>
            <a:r>
              <a:rPr lang="fi-FI" altLang="fi-FI" sz="2400" b="1" dirty="0" err="1" smtClean="0"/>
              <a:t>Professor</a:t>
            </a:r>
            <a:r>
              <a:rPr lang="fi-FI" altLang="fi-FI" sz="2400" b="1" dirty="0" smtClean="0"/>
              <a:t>, Academy </a:t>
            </a:r>
            <a:r>
              <a:rPr lang="fi-FI" altLang="fi-FI" sz="2400" b="1" dirty="0" err="1" smtClean="0"/>
              <a:t>Research</a:t>
            </a:r>
            <a:r>
              <a:rPr lang="fi-FI" altLang="fi-FI" sz="2400" b="1" dirty="0" smtClean="0"/>
              <a:t> </a:t>
            </a:r>
            <a:r>
              <a:rPr lang="fi-FI" altLang="fi-FI" sz="2400" b="1" dirty="0" err="1" smtClean="0"/>
              <a:t>Fellow</a:t>
            </a:r>
            <a:endParaRPr lang="fi-FI" altLang="fi-FI" sz="2400" b="1" dirty="0" smtClean="0"/>
          </a:p>
          <a:p>
            <a:pPr>
              <a:buFont typeface="Monotype Sorts" panose="05010101010101010101" pitchFamily="2" charset="2"/>
              <a:buNone/>
            </a:pPr>
            <a:r>
              <a:rPr lang="fi-FI" altLang="fi-FI" sz="2400" dirty="0" smtClean="0"/>
              <a:t>Center for Life Course Health </a:t>
            </a:r>
            <a:r>
              <a:rPr lang="fi-FI" altLang="fi-FI" sz="2400" dirty="0" err="1" smtClean="0"/>
              <a:t>Research</a:t>
            </a:r>
            <a:endParaRPr lang="fi-FI" altLang="fi-FI" sz="2400" dirty="0" smtClean="0"/>
          </a:p>
          <a:p>
            <a:pPr>
              <a:buFont typeface="Monotype Sorts" panose="05010101010101010101" pitchFamily="2" charset="2"/>
              <a:buNone/>
            </a:pPr>
            <a:r>
              <a:rPr lang="fi-FI" altLang="fi-FI" sz="2400" dirty="0" err="1" smtClean="0"/>
              <a:t>University</a:t>
            </a:r>
            <a:r>
              <a:rPr lang="fi-FI" altLang="fi-FI" sz="2400" dirty="0" smtClean="0"/>
              <a:t> of Oulu</a:t>
            </a:r>
          </a:p>
          <a:p>
            <a:pPr>
              <a:buFont typeface="Monotype Sorts" panose="05010101010101010101" pitchFamily="2" charset="2"/>
              <a:buNone/>
            </a:pPr>
            <a:r>
              <a:rPr lang="fi-FI" altLang="fi-FI" sz="2400" dirty="0" smtClean="0"/>
              <a:t>jouko.miettunen@oulu.fi</a:t>
            </a:r>
            <a:endParaRPr lang="fi-FI" altLang="fi-FI" sz="2400" dirty="0"/>
          </a:p>
        </p:txBody>
      </p:sp>
    </p:spTree>
    <p:extLst>
      <p:ext uri="{BB962C8B-B14F-4D97-AF65-F5344CB8AC3E}">
        <p14:creationId xmlns:p14="http://schemas.microsoft.com/office/powerpoint/2010/main" val="37510012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0872" y="259743"/>
            <a:ext cx="8596668" cy="1320800"/>
          </a:xfrm>
        </p:spPr>
        <p:txBody>
          <a:bodyPr>
            <a:noAutofit/>
          </a:bodyPr>
          <a:lstStyle/>
          <a:p>
            <a:r>
              <a:rPr lang="fi-FI" sz="4800" b="1" dirty="0" err="1"/>
              <a:t>Test</a:t>
            </a:r>
            <a:r>
              <a:rPr lang="fi-FI" sz="4800" b="1" dirty="0"/>
              <a:t> </a:t>
            </a:r>
            <a:r>
              <a:rPr lang="fi-FI" sz="4800" b="1" dirty="0" err="1" smtClean="0"/>
              <a:t>assumptions</a:t>
            </a:r>
            <a:r>
              <a:rPr lang="fi-FI" sz="4800" b="1" dirty="0"/>
              <a:t/>
            </a:r>
            <a:br>
              <a:rPr lang="fi-FI" sz="4800" b="1" dirty="0"/>
            </a:br>
            <a:endParaRPr lang="fi-FI" sz="4800" dirty="0"/>
          </a:p>
        </p:txBody>
      </p:sp>
      <p:sp>
        <p:nvSpPr>
          <p:cNvPr id="3" name="Content Placeholder 2"/>
          <p:cNvSpPr>
            <a:spLocks noGrp="1"/>
          </p:cNvSpPr>
          <p:nvPr>
            <p:ph idx="1"/>
          </p:nvPr>
        </p:nvSpPr>
        <p:spPr>
          <a:xfrm>
            <a:off x="1671247" y="1580543"/>
            <a:ext cx="6955918" cy="3880773"/>
          </a:xfrm>
        </p:spPr>
        <p:txBody>
          <a:bodyPr>
            <a:noAutofit/>
          </a:bodyPr>
          <a:lstStyle/>
          <a:p>
            <a:pPr marL="0" indent="0">
              <a:buNone/>
            </a:pPr>
            <a:r>
              <a:rPr lang="en-US" sz="3200" b="1" dirty="0"/>
              <a:t>Independence of observations</a:t>
            </a:r>
          </a:p>
          <a:p>
            <a:r>
              <a:rPr lang="en-US" sz="3200" dirty="0"/>
              <a:t>Unusual event if well designed study</a:t>
            </a:r>
          </a:p>
          <a:p>
            <a:r>
              <a:rPr lang="en-US" sz="3200" dirty="0"/>
              <a:t>In large studies usually not a problem </a:t>
            </a:r>
          </a:p>
          <a:p>
            <a:pPr marL="0" indent="0">
              <a:buNone/>
            </a:pPr>
            <a:r>
              <a:rPr lang="en-US" sz="3200" b="1" dirty="0"/>
              <a:t>Reliability of measurements</a:t>
            </a:r>
          </a:p>
          <a:p>
            <a:r>
              <a:rPr lang="en-US" sz="3200" dirty="0"/>
              <a:t>Poor reliability reduces power</a:t>
            </a:r>
          </a:p>
          <a:p>
            <a:endParaRPr lang="en-US" sz="3200" dirty="0"/>
          </a:p>
        </p:txBody>
      </p:sp>
      <p:sp>
        <p:nvSpPr>
          <p:cNvPr id="4" name="Tekstiruutu 1"/>
          <p:cNvSpPr txBox="1">
            <a:spLocks noChangeArrowheads="1"/>
          </p:cNvSpPr>
          <p:nvPr/>
        </p:nvSpPr>
        <p:spPr bwMode="auto">
          <a:xfrm>
            <a:off x="4449625" y="6268056"/>
            <a:ext cx="37848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50000"/>
              <a:buFont typeface="Monotype Sorts" panose="05010101010101010101" pitchFamily="2" charset="2"/>
              <a:buChar char="n"/>
              <a:defRPr kumimoji="1" sz="2800">
                <a:solidFill>
                  <a:schemeClr val="tx1"/>
                </a:solidFill>
                <a:latin typeface="Arial" panose="020B0604020202020204" pitchFamily="34" charset="0"/>
              </a:defRPr>
            </a:lvl1pPr>
            <a:lvl2pPr marL="742950" indent="-285750">
              <a:spcBef>
                <a:spcPct val="20000"/>
              </a:spcBef>
              <a:buClr>
                <a:srgbClr val="FF9966"/>
              </a:buClr>
              <a:buSzPct val="75000"/>
              <a:buFont typeface="Monotype Sorts" panose="05010101010101010101" pitchFamily="2" charset="2"/>
              <a:buChar char="u"/>
              <a:defRPr kumimoji="1" sz="2600">
                <a:solidFill>
                  <a:schemeClr val="tx1"/>
                </a:solidFill>
                <a:latin typeface="Arial" panose="020B0604020202020204" pitchFamily="34" charset="0"/>
              </a:defRPr>
            </a:lvl2pPr>
            <a:lvl3pPr marL="1143000" indent="-228600">
              <a:spcBef>
                <a:spcPct val="20000"/>
              </a:spcBef>
              <a:buClr>
                <a:schemeClr val="hlink"/>
              </a:buClr>
              <a:buSzPct val="65000"/>
              <a:buFont typeface="Monotype Sorts" panose="05010101010101010101" pitchFamily="2" charset="2"/>
              <a:buChar char="F"/>
              <a:defRPr kumimoji="1" sz="2400">
                <a:solidFill>
                  <a:schemeClr val="tx1"/>
                </a:solidFill>
                <a:latin typeface="Arial" panose="020B0604020202020204" pitchFamily="34" charset="0"/>
              </a:defRPr>
            </a:lvl3pPr>
            <a:lvl4pPr marL="1600200" indent="-228600">
              <a:spcBef>
                <a:spcPct val="20000"/>
              </a:spcBef>
              <a:buClr>
                <a:schemeClr val="tx2"/>
              </a:buClr>
              <a:buSzPct val="100000"/>
              <a:buChar char="•"/>
              <a:defRPr kumimoji="1" sz="2000">
                <a:solidFill>
                  <a:schemeClr val="tx1"/>
                </a:solidFill>
                <a:latin typeface="Arial" panose="020B0604020202020204" pitchFamily="34" charset="0"/>
              </a:defRPr>
            </a:lvl4pPr>
            <a:lvl5pPr marL="2057400" indent="-228600">
              <a:spcBef>
                <a:spcPct val="20000"/>
              </a:spcBef>
              <a:buClr>
                <a:schemeClr val="hlink"/>
              </a:buClr>
              <a:buSzPct val="100000"/>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9pPr>
          </a:lstStyle>
          <a:p>
            <a:pPr>
              <a:spcBef>
                <a:spcPct val="0"/>
              </a:spcBef>
              <a:buClrTx/>
              <a:buSzTx/>
              <a:buFontTx/>
              <a:buNone/>
            </a:pPr>
            <a:r>
              <a:rPr lang="fi-FI" altLang="fi-FI" sz="2400" dirty="0">
                <a:solidFill>
                  <a:schemeClr val="bg1">
                    <a:lumMod val="50000"/>
                  </a:schemeClr>
                </a:solidFill>
              </a:rPr>
              <a:t>Osborne and Waters 2002</a:t>
            </a:r>
          </a:p>
        </p:txBody>
      </p:sp>
    </p:spTree>
    <p:extLst>
      <p:ext uri="{BB962C8B-B14F-4D97-AF65-F5344CB8AC3E}">
        <p14:creationId xmlns:p14="http://schemas.microsoft.com/office/powerpoint/2010/main" val="9470579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0872" y="259743"/>
            <a:ext cx="8596668" cy="1320800"/>
          </a:xfrm>
        </p:spPr>
        <p:txBody>
          <a:bodyPr>
            <a:noAutofit/>
          </a:bodyPr>
          <a:lstStyle/>
          <a:p>
            <a:r>
              <a:rPr lang="fi-FI" sz="4800" b="1" dirty="0" err="1"/>
              <a:t>Test</a:t>
            </a:r>
            <a:r>
              <a:rPr lang="fi-FI" sz="4800" b="1" dirty="0"/>
              <a:t> </a:t>
            </a:r>
            <a:r>
              <a:rPr lang="fi-FI" sz="4800" b="1" dirty="0" err="1" smtClean="0"/>
              <a:t>assumptions</a:t>
            </a:r>
            <a:r>
              <a:rPr lang="fi-FI" sz="4800" b="1" dirty="0"/>
              <a:t/>
            </a:r>
            <a:br>
              <a:rPr lang="fi-FI" sz="4800" b="1" dirty="0"/>
            </a:br>
            <a:endParaRPr lang="fi-FI" sz="4800" dirty="0"/>
          </a:p>
        </p:txBody>
      </p:sp>
      <p:sp>
        <p:nvSpPr>
          <p:cNvPr id="3" name="Content Placeholder 2"/>
          <p:cNvSpPr>
            <a:spLocks noGrp="1"/>
          </p:cNvSpPr>
          <p:nvPr>
            <p:ph idx="1"/>
          </p:nvPr>
        </p:nvSpPr>
        <p:spPr>
          <a:xfrm>
            <a:off x="687901" y="1710717"/>
            <a:ext cx="6955918" cy="3880773"/>
          </a:xfrm>
        </p:spPr>
        <p:txBody>
          <a:bodyPr>
            <a:noAutofit/>
          </a:bodyPr>
          <a:lstStyle/>
          <a:p>
            <a:pPr marL="0" indent="0">
              <a:buNone/>
            </a:pPr>
            <a:r>
              <a:rPr lang="en-US" sz="3200" b="1" dirty="0"/>
              <a:t>Homoscedasticity</a:t>
            </a:r>
          </a:p>
          <a:p>
            <a:pPr marL="0" indent="0">
              <a:buNone/>
            </a:pPr>
            <a:r>
              <a:rPr lang="en-US" sz="3200" dirty="0" smtClean="0"/>
              <a:t>= </a:t>
            </a:r>
            <a:r>
              <a:rPr lang="en-US" sz="3200" dirty="0"/>
              <a:t>variance should be the same across all levels of the variable</a:t>
            </a:r>
          </a:p>
          <a:p>
            <a:r>
              <a:rPr lang="en-US" sz="3200" dirty="0" smtClean="0"/>
              <a:t>Assumed </a:t>
            </a:r>
            <a:r>
              <a:rPr lang="en-US" sz="3200" dirty="0"/>
              <a:t>regression analysis</a:t>
            </a:r>
          </a:p>
          <a:p>
            <a:r>
              <a:rPr lang="en-US" sz="3200" dirty="0" smtClean="0"/>
              <a:t>High </a:t>
            </a:r>
            <a:r>
              <a:rPr lang="en-US" sz="3200" dirty="0"/>
              <a:t>heteroscedasticity decreases power</a:t>
            </a:r>
          </a:p>
        </p:txBody>
      </p:sp>
      <p:sp>
        <p:nvSpPr>
          <p:cNvPr id="4" name="Tekstiruutu 1"/>
          <p:cNvSpPr txBox="1">
            <a:spLocks noChangeArrowheads="1"/>
          </p:cNvSpPr>
          <p:nvPr/>
        </p:nvSpPr>
        <p:spPr bwMode="auto">
          <a:xfrm>
            <a:off x="4449625" y="6268056"/>
            <a:ext cx="37848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50000"/>
              <a:buFont typeface="Monotype Sorts" panose="05010101010101010101" pitchFamily="2" charset="2"/>
              <a:buChar char="n"/>
              <a:defRPr kumimoji="1" sz="2800">
                <a:solidFill>
                  <a:schemeClr val="tx1"/>
                </a:solidFill>
                <a:latin typeface="Arial" panose="020B0604020202020204" pitchFamily="34" charset="0"/>
              </a:defRPr>
            </a:lvl1pPr>
            <a:lvl2pPr marL="742950" indent="-285750">
              <a:spcBef>
                <a:spcPct val="20000"/>
              </a:spcBef>
              <a:buClr>
                <a:srgbClr val="FF9966"/>
              </a:buClr>
              <a:buSzPct val="75000"/>
              <a:buFont typeface="Monotype Sorts" panose="05010101010101010101" pitchFamily="2" charset="2"/>
              <a:buChar char="u"/>
              <a:defRPr kumimoji="1" sz="2600">
                <a:solidFill>
                  <a:schemeClr val="tx1"/>
                </a:solidFill>
                <a:latin typeface="Arial" panose="020B0604020202020204" pitchFamily="34" charset="0"/>
              </a:defRPr>
            </a:lvl2pPr>
            <a:lvl3pPr marL="1143000" indent="-228600">
              <a:spcBef>
                <a:spcPct val="20000"/>
              </a:spcBef>
              <a:buClr>
                <a:schemeClr val="hlink"/>
              </a:buClr>
              <a:buSzPct val="65000"/>
              <a:buFont typeface="Monotype Sorts" panose="05010101010101010101" pitchFamily="2" charset="2"/>
              <a:buChar char="F"/>
              <a:defRPr kumimoji="1" sz="2400">
                <a:solidFill>
                  <a:schemeClr val="tx1"/>
                </a:solidFill>
                <a:latin typeface="Arial" panose="020B0604020202020204" pitchFamily="34" charset="0"/>
              </a:defRPr>
            </a:lvl3pPr>
            <a:lvl4pPr marL="1600200" indent="-228600">
              <a:spcBef>
                <a:spcPct val="20000"/>
              </a:spcBef>
              <a:buClr>
                <a:schemeClr val="tx2"/>
              </a:buClr>
              <a:buSzPct val="100000"/>
              <a:buChar char="•"/>
              <a:defRPr kumimoji="1" sz="2000">
                <a:solidFill>
                  <a:schemeClr val="tx1"/>
                </a:solidFill>
                <a:latin typeface="Arial" panose="020B0604020202020204" pitchFamily="34" charset="0"/>
              </a:defRPr>
            </a:lvl4pPr>
            <a:lvl5pPr marL="2057400" indent="-228600">
              <a:spcBef>
                <a:spcPct val="20000"/>
              </a:spcBef>
              <a:buClr>
                <a:schemeClr val="hlink"/>
              </a:buClr>
              <a:buSzPct val="100000"/>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9pPr>
          </a:lstStyle>
          <a:p>
            <a:pPr>
              <a:spcBef>
                <a:spcPct val="0"/>
              </a:spcBef>
              <a:buClrTx/>
              <a:buSzTx/>
              <a:buFontTx/>
              <a:buNone/>
            </a:pPr>
            <a:r>
              <a:rPr lang="fi-FI" altLang="fi-FI" sz="2400" dirty="0">
                <a:solidFill>
                  <a:schemeClr val="bg1">
                    <a:lumMod val="50000"/>
                  </a:schemeClr>
                </a:solidFill>
              </a:rPr>
              <a:t>Osborne and Waters 2002</a:t>
            </a:r>
          </a:p>
        </p:txBody>
      </p:sp>
      <p:pic>
        <p:nvPicPr>
          <p:cNvPr id="5" name="Picture 4"/>
          <p:cNvPicPr>
            <a:picLocks noChangeAspect="1"/>
          </p:cNvPicPr>
          <p:nvPr/>
        </p:nvPicPr>
        <p:blipFill>
          <a:blip r:embed="rId2"/>
          <a:stretch>
            <a:fillRect/>
          </a:stretch>
        </p:blipFill>
        <p:spPr>
          <a:xfrm>
            <a:off x="7480848" y="400049"/>
            <a:ext cx="4558752" cy="4600575"/>
          </a:xfrm>
          <a:prstGeom prst="rect">
            <a:avLst/>
          </a:prstGeom>
        </p:spPr>
      </p:pic>
    </p:spTree>
    <p:extLst>
      <p:ext uri="{BB962C8B-B14F-4D97-AF65-F5344CB8AC3E}">
        <p14:creationId xmlns:p14="http://schemas.microsoft.com/office/powerpoint/2010/main" val="14252794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0872" y="259743"/>
            <a:ext cx="8596668" cy="1320800"/>
          </a:xfrm>
        </p:spPr>
        <p:txBody>
          <a:bodyPr>
            <a:noAutofit/>
          </a:bodyPr>
          <a:lstStyle/>
          <a:p>
            <a:r>
              <a:rPr lang="fi-FI" sz="4800" b="1" dirty="0" err="1"/>
              <a:t>Test</a:t>
            </a:r>
            <a:r>
              <a:rPr lang="fi-FI" sz="4800" b="1" dirty="0"/>
              <a:t> </a:t>
            </a:r>
            <a:r>
              <a:rPr lang="fi-FI" sz="4800" b="1" dirty="0" err="1" smtClean="0"/>
              <a:t>assumptions</a:t>
            </a:r>
            <a:r>
              <a:rPr lang="fi-FI" sz="4800" b="1" dirty="0"/>
              <a:t/>
            </a:r>
            <a:br>
              <a:rPr lang="fi-FI" sz="4800" b="1" dirty="0"/>
            </a:br>
            <a:endParaRPr lang="fi-FI" sz="4800" dirty="0"/>
          </a:p>
        </p:txBody>
      </p:sp>
      <p:sp>
        <p:nvSpPr>
          <p:cNvPr id="3" name="Content Placeholder 2"/>
          <p:cNvSpPr>
            <a:spLocks noGrp="1"/>
          </p:cNvSpPr>
          <p:nvPr>
            <p:ph idx="1"/>
          </p:nvPr>
        </p:nvSpPr>
        <p:spPr>
          <a:xfrm>
            <a:off x="1125192" y="1155410"/>
            <a:ext cx="8448113" cy="1208377"/>
          </a:xfrm>
        </p:spPr>
        <p:txBody>
          <a:bodyPr>
            <a:noAutofit/>
          </a:bodyPr>
          <a:lstStyle/>
          <a:p>
            <a:r>
              <a:rPr lang="en-US" sz="3200" dirty="0"/>
              <a:t>Non-linear associations reduce power in standard multiple regression</a:t>
            </a:r>
          </a:p>
          <a:p>
            <a:endParaRPr lang="en-US" sz="3200" dirty="0"/>
          </a:p>
        </p:txBody>
      </p:sp>
      <p:sp>
        <p:nvSpPr>
          <p:cNvPr id="4" name="Tekstiruutu 1"/>
          <p:cNvSpPr txBox="1">
            <a:spLocks noChangeArrowheads="1"/>
          </p:cNvSpPr>
          <p:nvPr/>
        </p:nvSpPr>
        <p:spPr bwMode="auto">
          <a:xfrm>
            <a:off x="4449625" y="6268056"/>
            <a:ext cx="37848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50000"/>
              <a:buFont typeface="Monotype Sorts" panose="05010101010101010101" pitchFamily="2" charset="2"/>
              <a:buChar char="n"/>
              <a:defRPr kumimoji="1" sz="2800">
                <a:solidFill>
                  <a:schemeClr val="tx1"/>
                </a:solidFill>
                <a:latin typeface="Arial" panose="020B0604020202020204" pitchFamily="34" charset="0"/>
              </a:defRPr>
            </a:lvl1pPr>
            <a:lvl2pPr marL="742950" indent="-285750">
              <a:spcBef>
                <a:spcPct val="20000"/>
              </a:spcBef>
              <a:buClr>
                <a:srgbClr val="FF9966"/>
              </a:buClr>
              <a:buSzPct val="75000"/>
              <a:buFont typeface="Monotype Sorts" panose="05010101010101010101" pitchFamily="2" charset="2"/>
              <a:buChar char="u"/>
              <a:defRPr kumimoji="1" sz="2600">
                <a:solidFill>
                  <a:schemeClr val="tx1"/>
                </a:solidFill>
                <a:latin typeface="Arial" panose="020B0604020202020204" pitchFamily="34" charset="0"/>
              </a:defRPr>
            </a:lvl2pPr>
            <a:lvl3pPr marL="1143000" indent="-228600">
              <a:spcBef>
                <a:spcPct val="20000"/>
              </a:spcBef>
              <a:buClr>
                <a:schemeClr val="hlink"/>
              </a:buClr>
              <a:buSzPct val="65000"/>
              <a:buFont typeface="Monotype Sorts" panose="05010101010101010101" pitchFamily="2" charset="2"/>
              <a:buChar char="F"/>
              <a:defRPr kumimoji="1" sz="2400">
                <a:solidFill>
                  <a:schemeClr val="tx1"/>
                </a:solidFill>
                <a:latin typeface="Arial" panose="020B0604020202020204" pitchFamily="34" charset="0"/>
              </a:defRPr>
            </a:lvl3pPr>
            <a:lvl4pPr marL="1600200" indent="-228600">
              <a:spcBef>
                <a:spcPct val="20000"/>
              </a:spcBef>
              <a:buClr>
                <a:schemeClr val="tx2"/>
              </a:buClr>
              <a:buSzPct val="100000"/>
              <a:buChar char="•"/>
              <a:defRPr kumimoji="1" sz="2000">
                <a:solidFill>
                  <a:schemeClr val="tx1"/>
                </a:solidFill>
                <a:latin typeface="Arial" panose="020B0604020202020204" pitchFamily="34" charset="0"/>
              </a:defRPr>
            </a:lvl4pPr>
            <a:lvl5pPr marL="2057400" indent="-228600">
              <a:spcBef>
                <a:spcPct val="20000"/>
              </a:spcBef>
              <a:buClr>
                <a:schemeClr val="hlink"/>
              </a:buClr>
              <a:buSzPct val="100000"/>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9pPr>
          </a:lstStyle>
          <a:p>
            <a:pPr>
              <a:spcBef>
                <a:spcPct val="0"/>
              </a:spcBef>
              <a:buClrTx/>
              <a:buSzTx/>
              <a:buFontTx/>
              <a:buNone/>
            </a:pPr>
            <a:r>
              <a:rPr lang="fi-FI" altLang="fi-FI" sz="2400" dirty="0">
                <a:solidFill>
                  <a:schemeClr val="bg1">
                    <a:lumMod val="50000"/>
                  </a:schemeClr>
                </a:solidFill>
              </a:rPr>
              <a:t>Osborne and Waters 2002</a:t>
            </a:r>
          </a:p>
        </p:txBody>
      </p:sp>
      <p:pic>
        <p:nvPicPr>
          <p:cNvPr id="5" name="Picture 5"/>
          <p:cNvPicPr>
            <a:picLocks noChangeAspect="1" noChangeArrowheads="1"/>
          </p:cNvPicPr>
          <p:nvPr/>
        </p:nvPicPr>
        <p:blipFill>
          <a:blip r:embed="rId2">
            <a:extLst>
              <a:ext uri="{28A0092B-C50C-407E-A947-70E740481C1C}">
                <a14:useLocalDpi xmlns:a14="http://schemas.microsoft.com/office/drawing/2010/main" val="0"/>
              </a:ext>
            </a:extLst>
          </a:blip>
          <a:srcRect l="11517" t="31322" r="50000" b="40508"/>
          <a:stretch>
            <a:fillRect/>
          </a:stretch>
        </p:blipFill>
        <p:spPr bwMode="auto">
          <a:xfrm>
            <a:off x="850872" y="2250440"/>
            <a:ext cx="9452816" cy="3891280"/>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639664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lh6.googleusercontent.com/-Uw3QedCJ0aU/T4aUo5XENWI/AAAAAAAADbc/78HbTUFtp5A/w506-h361/data-tortu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5614" y="838200"/>
            <a:ext cx="8437563"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2162500" y="0"/>
            <a:ext cx="466025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50000"/>
              <a:buFont typeface="Monotype Sorts" panose="05010101010101010101" pitchFamily="2" charset="2"/>
              <a:buChar char="n"/>
              <a:defRPr kumimoji="1" sz="2800">
                <a:solidFill>
                  <a:schemeClr val="tx1"/>
                </a:solidFill>
                <a:latin typeface="Arial" panose="020B0604020202020204" pitchFamily="34" charset="0"/>
              </a:defRPr>
            </a:lvl1pPr>
            <a:lvl2pPr marL="742950" indent="-285750">
              <a:spcBef>
                <a:spcPct val="20000"/>
              </a:spcBef>
              <a:buClr>
                <a:srgbClr val="FF9966"/>
              </a:buClr>
              <a:buSzPct val="75000"/>
              <a:buFont typeface="Monotype Sorts" panose="05010101010101010101" pitchFamily="2" charset="2"/>
              <a:buChar char="u"/>
              <a:defRPr kumimoji="1" sz="2600">
                <a:solidFill>
                  <a:schemeClr val="tx1"/>
                </a:solidFill>
                <a:latin typeface="Arial" panose="020B0604020202020204" pitchFamily="34" charset="0"/>
              </a:defRPr>
            </a:lvl2pPr>
            <a:lvl3pPr marL="1143000" indent="-228600">
              <a:spcBef>
                <a:spcPct val="20000"/>
              </a:spcBef>
              <a:buClr>
                <a:schemeClr val="hlink"/>
              </a:buClr>
              <a:buSzPct val="65000"/>
              <a:buFont typeface="Monotype Sorts" panose="05010101010101010101" pitchFamily="2" charset="2"/>
              <a:buChar char="F"/>
              <a:defRPr kumimoji="1" sz="2400">
                <a:solidFill>
                  <a:schemeClr val="tx1"/>
                </a:solidFill>
                <a:latin typeface="Arial" panose="020B0604020202020204" pitchFamily="34" charset="0"/>
              </a:defRPr>
            </a:lvl3pPr>
            <a:lvl4pPr marL="1600200" indent="-228600">
              <a:spcBef>
                <a:spcPct val="20000"/>
              </a:spcBef>
              <a:buClr>
                <a:schemeClr val="tx2"/>
              </a:buClr>
              <a:buSzPct val="100000"/>
              <a:buChar char="•"/>
              <a:defRPr kumimoji="1" sz="2000">
                <a:solidFill>
                  <a:schemeClr val="tx1"/>
                </a:solidFill>
                <a:latin typeface="Arial" panose="020B0604020202020204" pitchFamily="34" charset="0"/>
              </a:defRPr>
            </a:lvl4pPr>
            <a:lvl5pPr marL="2057400" indent="-228600">
              <a:spcBef>
                <a:spcPct val="20000"/>
              </a:spcBef>
              <a:buClr>
                <a:schemeClr val="hlink"/>
              </a:buClr>
              <a:buSzPct val="100000"/>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9pPr>
          </a:lstStyle>
          <a:p>
            <a:pPr algn="ctr">
              <a:spcBef>
                <a:spcPct val="0"/>
              </a:spcBef>
              <a:buClrTx/>
              <a:buSzTx/>
              <a:buFontTx/>
              <a:buNone/>
            </a:pPr>
            <a:r>
              <a:rPr lang="fi-FI" altLang="fi-FI" sz="4800" b="1" dirty="0" err="1" smtClean="0">
                <a:solidFill>
                  <a:schemeClr val="accent1"/>
                </a:solidFill>
                <a:latin typeface="+mj-lt"/>
                <a:ea typeface="+mj-ea"/>
                <a:cs typeface="+mj-cs"/>
              </a:rPr>
              <a:t>Multiple</a:t>
            </a:r>
            <a:r>
              <a:rPr lang="fi-FI" altLang="fi-FI" sz="4800" b="1" dirty="0" smtClean="0">
                <a:solidFill>
                  <a:schemeClr val="accent1"/>
                </a:solidFill>
                <a:latin typeface="+mj-lt"/>
                <a:ea typeface="+mj-ea"/>
                <a:cs typeface="+mj-cs"/>
              </a:rPr>
              <a:t> </a:t>
            </a:r>
            <a:r>
              <a:rPr lang="fi-FI" altLang="fi-FI" sz="4800" b="1" dirty="0" err="1" smtClean="0">
                <a:solidFill>
                  <a:schemeClr val="accent1"/>
                </a:solidFill>
                <a:latin typeface="+mj-lt"/>
                <a:ea typeface="+mj-ea"/>
                <a:cs typeface="+mj-cs"/>
              </a:rPr>
              <a:t>testing</a:t>
            </a:r>
            <a:endParaRPr lang="fi-FI" altLang="fi-FI" sz="4800" b="1" dirty="0">
              <a:solidFill>
                <a:schemeClr val="accent1"/>
              </a:solidFill>
              <a:latin typeface="+mj-lt"/>
              <a:ea typeface="+mj-ea"/>
              <a:cs typeface="+mj-cs"/>
            </a:endParaRPr>
          </a:p>
        </p:txBody>
      </p:sp>
    </p:spTree>
    <p:extLst>
      <p:ext uri="{BB962C8B-B14F-4D97-AF65-F5344CB8AC3E}">
        <p14:creationId xmlns:p14="http://schemas.microsoft.com/office/powerpoint/2010/main" val="9484779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044958" y="1532437"/>
            <a:ext cx="6916162" cy="3880773"/>
          </a:xfrm>
        </p:spPr>
        <p:txBody>
          <a:bodyPr>
            <a:noAutofit/>
          </a:bodyPr>
          <a:lstStyle/>
          <a:p>
            <a:r>
              <a:rPr lang="en-US" sz="2800" dirty="0"/>
              <a:t>Setting hypotheses is important!</a:t>
            </a:r>
          </a:p>
          <a:p>
            <a:r>
              <a:rPr lang="en-US" sz="2800" dirty="0"/>
              <a:t>Data fishing</a:t>
            </a:r>
          </a:p>
          <a:p>
            <a:r>
              <a:rPr lang="en-US" sz="2800" dirty="0"/>
              <a:t>Corrections for multiple </a:t>
            </a:r>
            <a:r>
              <a:rPr lang="en-US" sz="2800" dirty="0" err="1"/>
              <a:t>testings</a:t>
            </a:r>
            <a:endParaRPr lang="en-US" sz="2800" dirty="0"/>
          </a:p>
          <a:p>
            <a:pPr lvl="1"/>
            <a:r>
              <a:rPr lang="en-US" sz="2600" dirty="0"/>
              <a:t>Bootstrapping methods</a:t>
            </a:r>
          </a:p>
          <a:p>
            <a:pPr lvl="1"/>
            <a:r>
              <a:rPr lang="en-US" sz="2600" dirty="0"/>
              <a:t>Post-Hoc testing of ANOVAs</a:t>
            </a:r>
          </a:p>
          <a:p>
            <a:pPr lvl="1"/>
            <a:r>
              <a:rPr lang="en-US" sz="2600" dirty="0" err="1" smtClean="0"/>
              <a:t>Bonferroni</a:t>
            </a:r>
            <a:r>
              <a:rPr lang="en-US" sz="2600" dirty="0" smtClean="0"/>
              <a:t> </a:t>
            </a:r>
            <a:r>
              <a:rPr lang="en-US" sz="2600" dirty="0" smtClean="0"/>
              <a:t>correction </a:t>
            </a:r>
            <a:endParaRPr lang="en-US" sz="2600" dirty="0" smtClean="0"/>
          </a:p>
          <a:p>
            <a:pPr lvl="1"/>
            <a:r>
              <a:rPr lang="en-US" sz="2800" dirty="0" err="1" smtClean="0"/>
              <a:t>Benjamini</a:t>
            </a:r>
            <a:r>
              <a:rPr lang="en-US" sz="2800" dirty="0" smtClean="0"/>
              <a:t>-Hochberg </a:t>
            </a:r>
            <a:r>
              <a:rPr lang="en-US" sz="2800" dirty="0" smtClean="0"/>
              <a:t>procedure</a:t>
            </a:r>
            <a:endParaRPr lang="en-US" sz="2800" dirty="0"/>
          </a:p>
          <a:p>
            <a:endParaRPr lang="en-US" sz="2800" dirty="0"/>
          </a:p>
        </p:txBody>
      </p:sp>
      <p:sp>
        <p:nvSpPr>
          <p:cNvPr id="6" name="TextBox 5"/>
          <p:cNvSpPr txBox="1">
            <a:spLocks noChangeArrowheads="1"/>
          </p:cNvSpPr>
          <p:nvPr/>
        </p:nvSpPr>
        <p:spPr bwMode="auto">
          <a:xfrm>
            <a:off x="1780839" y="357809"/>
            <a:ext cx="466025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50000"/>
              <a:buFont typeface="Monotype Sorts" panose="05010101010101010101" pitchFamily="2" charset="2"/>
              <a:buChar char="n"/>
              <a:defRPr kumimoji="1" sz="2800">
                <a:solidFill>
                  <a:schemeClr val="tx1"/>
                </a:solidFill>
                <a:latin typeface="Arial" panose="020B0604020202020204" pitchFamily="34" charset="0"/>
              </a:defRPr>
            </a:lvl1pPr>
            <a:lvl2pPr marL="742950" indent="-285750">
              <a:spcBef>
                <a:spcPct val="20000"/>
              </a:spcBef>
              <a:buClr>
                <a:srgbClr val="FF9966"/>
              </a:buClr>
              <a:buSzPct val="75000"/>
              <a:buFont typeface="Monotype Sorts" panose="05010101010101010101" pitchFamily="2" charset="2"/>
              <a:buChar char="u"/>
              <a:defRPr kumimoji="1" sz="2600">
                <a:solidFill>
                  <a:schemeClr val="tx1"/>
                </a:solidFill>
                <a:latin typeface="Arial" panose="020B0604020202020204" pitchFamily="34" charset="0"/>
              </a:defRPr>
            </a:lvl2pPr>
            <a:lvl3pPr marL="1143000" indent="-228600">
              <a:spcBef>
                <a:spcPct val="20000"/>
              </a:spcBef>
              <a:buClr>
                <a:schemeClr val="hlink"/>
              </a:buClr>
              <a:buSzPct val="65000"/>
              <a:buFont typeface="Monotype Sorts" panose="05010101010101010101" pitchFamily="2" charset="2"/>
              <a:buChar char="F"/>
              <a:defRPr kumimoji="1" sz="2400">
                <a:solidFill>
                  <a:schemeClr val="tx1"/>
                </a:solidFill>
                <a:latin typeface="Arial" panose="020B0604020202020204" pitchFamily="34" charset="0"/>
              </a:defRPr>
            </a:lvl3pPr>
            <a:lvl4pPr marL="1600200" indent="-228600">
              <a:spcBef>
                <a:spcPct val="20000"/>
              </a:spcBef>
              <a:buClr>
                <a:schemeClr val="tx2"/>
              </a:buClr>
              <a:buSzPct val="100000"/>
              <a:buChar char="•"/>
              <a:defRPr kumimoji="1" sz="2000">
                <a:solidFill>
                  <a:schemeClr val="tx1"/>
                </a:solidFill>
                <a:latin typeface="Arial" panose="020B0604020202020204" pitchFamily="34" charset="0"/>
              </a:defRPr>
            </a:lvl4pPr>
            <a:lvl5pPr marL="2057400" indent="-228600">
              <a:spcBef>
                <a:spcPct val="20000"/>
              </a:spcBef>
              <a:buClr>
                <a:schemeClr val="hlink"/>
              </a:buClr>
              <a:buSzPct val="100000"/>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9pPr>
          </a:lstStyle>
          <a:p>
            <a:pPr algn="ctr">
              <a:spcBef>
                <a:spcPct val="0"/>
              </a:spcBef>
              <a:buClrTx/>
              <a:buSzTx/>
              <a:buFontTx/>
              <a:buNone/>
            </a:pPr>
            <a:r>
              <a:rPr lang="fi-FI" altLang="fi-FI" sz="4800" b="1" dirty="0" err="1" smtClean="0">
                <a:solidFill>
                  <a:schemeClr val="accent1"/>
                </a:solidFill>
                <a:latin typeface="+mj-lt"/>
                <a:ea typeface="+mj-ea"/>
                <a:cs typeface="+mj-cs"/>
              </a:rPr>
              <a:t>Multiple</a:t>
            </a:r>
            <a:r>
              <a:rPr lang="fi-FI" altLang="fi-FI" sz="4800" b="1" dirty="0" smtClean="0">
                <a:solidFill>
                  <a:schemeClr val="accent1"/>
                </a:solidFill>
                <a:latin typeface="+mj-lt"/>
                <a:ea typeface="+mj-ea"/>
                <a:cs typeface="+mj-cs"/>
              </a:rPr>
              <a:t> </a:t>
            </a:r>
            <a:r>
              <a:rPr lang="fi-FI" altLang="fi-FI" sz="4800" b="1" dirty="0" err="1" smtClean="0">
                <a:solidFill>
                  <a:schemeClr val="accent1"/>
                </a:solidFill>
                <a:latin typeface="+mj-lt"/>
                <a:ea typeface="+mj-ea"/>
                <a:cs typeface="+mj-cs"/>
              </a:rPr>
              <a:t>testing</a:t>
            </a:r>
            <a:endParaRPr lang="fi-FI" altLang="fi-FI" sz="4800" b="1" dirty="0">
              <a:solidFill>
                <a:schemeClr val="accent1"/>
              </a:solidFill>
              <a:latin typeface="+mj-lt"/>
              <a:ea typeface="+mj-ea"/>
              <a:cs typeface="+mj-cs"/>
            </a:endParaRPr>
          </a:p>
        </p:txBody>
      </p:sp>
    </p:spTree>
    <p:extLst>
      <p:ext uri="{BB962C8B-B14F-4D97-AF65-F5344CB8AC3E}">
        <p14:creationId xmlns:p14="http://schemas.microsoft.com/office/powerpoint/2010/main" val="12113402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p:cNvSpPr txBox="1">
            <a:spLocks noChangeArrowheads="1"/>
          </p:cNvSpPr>
          <p:nvPr/>
        </p:nvSpPr>
        <p:spPr bwMode="auto">
          <a:xfrm>
            <a:off x="2219717" y="4763"/>
            <a:ext cx="645240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50000"/>
              <a:buFont typeface="Monotype Sorts" panose="05010101010101010101" pitchFamily="2" charset="2"/>
              <a:buChar char="n"/>
              <a:defRPr kumimoji="1" sz="2800">
                <a:solidFill>
                  <a:schemeClr val="tx1"/>
                </a:solidFill>
                <a:latin typeface="Arial" panose="020B0604020202020204" pitchFamily="34" charset="0"/>
              </a:defRPr>
            </a:lvl1pPr>
            <a:lvl2pPr marL="742950" indent="-285750">
              <a:spcBef>
                <a:spcPct val="20000"/>
              </a:spcBef>
              <a:buClr>
                <a:srgbClr val="FF9966"/>
              </a:buClr>
              <a:buSzPct val="75000"/>
              <a:buFont typeface="Monotype Sorts" panose="05010101010101010101" pitchFamily="2" charset="2"/>
              <a:buChar char="u"/>
              <a:defRPr kumimoji="1" sz="2600">
                <a:solidFill>
                  <a:schemeClr val="tx1"/>
                </a:solidFill>
                <a:latin typeface="Arial" panose="020B0604020202020204" pitchFamily="34" charset="0"/>
              </a:defRPr>
            </a:lvl2pPr>
            <a:lvl3pPr marL="1143000" indent="-228600">
              <a:spcBef>
                <a:spcPct val="20000"/>
              </a:spcBef>
              <a:buClr>
                <a:schemeClr val="hlink"/>
              </a:buClr>
              <a:buSzPct val="65000"/>
              <a:buFont typeface="Monotype Sorts" panose="05010101010101010101" pitchFamily="2" charset="2"/>
              <a:buChar char="F"/>
              <a:defRPr kumimoji="1" sz="2400">
                <a:solidFill>
                  <a:schemeClr val="tx1"/>
                </a:solidFill>
                <a:latin typeface="Arial" panose="020B0604020202020204" pitchFamily="34" charset="0"/>
              </a:defRPr>
            </a:lvl3pPr>
            <a:lvl4pPr marL="1600200" indent="-228600">
              <a:spcBef>
                <a:spcPct val="20000"/>
              </a:spcBef>
              <a:buClr>
                <a:schemeClr val="tx2"/>
              </a:buClr>
              <a:buSzPct val="100000"/>
              <a:buChar char="•"/>
              <a:defRPr kumimoji="1" sz="2000">
                <a:solidFill>
                  <a:schemeClr val="tx1"/>
                </a:solidFill>
                <a:latin typeface="Arial" panose="020B0604020202020204" pitchFamily="34" charset="0"/>
              </a:defRPr>
            </a:lvl4pPr>
            <a:lvl5pPr marL="2057400" indent="-228600">
              <a:spcBef>
                <a:spcPct val="20000"/>
              </a:spcBef>
              <a:buClr>
                <a:schemeClr val="hlink"/>
              </a:buClr>
              <a:buSzPct val="100000"/>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9pPr>
          </a:lstStyle>
          <a:p>
            <a:pPr algn="ctr">
              <a:spcBef>
                <a:spcPct val="0"/>
              </a:spcBef>
              <a:buClrTx/>
              <a:buSzTx/>
              <a:buFont typeface="Monotype Sorts" panose="05010101010101010101" pitchFamily="2" charset="2"/>
              <a:buNone/>
              <a:defRPr/>
            </a:pPr>
            <a:r>
              <a:rPr lang="fi-FI" sz="4800" b="1" dirty="0" err="1">
                <a:solidFill>
                  <a:schemeClr val="accent1"/>
                </a:solidFill>
                <a:latin typeface="+mj-lt"/>
                <a:ea typeface="+mj-ea"/>
                <a:cs typeface="+mj-cs"/>
              </a:rPr>
              <a:t>Bonferroni</a:t>
            </a:r>
            <a:r>
              <a:rPr lang="fi-FI" sz="4800" b="1" dirty="0">
                <a:solidFill>
                  <a:schemeClr val="accent1"/>
                </a:solidFill>
                <a:latin typeface="+mj-lt"/>
                <a:ea typeface="+mj-ea"/>
                <a:cs typeface="+mj-cs"/>
              </a:rPr>
              <a:t> </a:t>
            </a:r>
            <a:r>
              <a:rPr lang="fi-FI" sz="4800" b="1" dirty="0" err="1" smtClean="0">
                <a:solidFill>
                  <a:schemeClr val="accent1"/>
                </a:solidFill>
                <a:latin typeface="+mj-lt"/>
                <a:ea typeface="+mj-ea"/>
                <a:cs typeface="+mj-cs"/>
              </a:rPr>
              <a:t>correction</a:t>
            </a:r>
            <a:endParaRPr lang="fi-FI" sz="4800" b="1" dirty="0">
              <a:solidFill>
                <a:schemeClr val="accent1"/>
              </a:solidFill>
              <a:latin typeface="+mj-lt"/>
              <a:ea typeface="+mj-ea"/>
              <a:cs typeface="+mj-cs"/>
            </a:endParaRPr>
          </a:p>
        </p:txBody>
      </p:sp>
      <p:sp>
        <p:nvSpPr>
          <p:cNvPr id="3" name="Sisällön paikkamerkki 2"/>
          <p:cNvSpPr txBox="1">
            <a:spLocks/>
          </p:cNvSpPr>
          <p:nvPr/>
        </p:nvSpPr>
        <p:spPr>
          <a:xfrm>
            <a:off x="3276600" y="908050"/>
            <a:ext cx="5525494" cy="2159000"/>
          </a:xfrm>
          <a:prstGeom prst="rect">
            <a:avLst/>
          </a:prstGeom>
        </p:spPr>
        <p:txBody>
          <a:bodyPr/>
          <a:lstStyle>
            <a:lvl1pPr marL="342900" indent="-342900" algn="l" rtl="0" eaLnBrk="0" fontAlgn="base" hangingPunct="0">
              <a:spcBef>
                <a:spcPct val="20000"/>
              </a:spcBef>
              <a:spcAft>
                <a:spcPct val="0"/>
              </a:spcAft>
              <a:buClr>
                <a:schemeClr val="hlink"/>
              </a:buClr>
              <a:buSzPct val="50000"/>
              <a:buFont typeface="Monotype Sorts" pitchFamily="-109" charset="2"/>
              <a:buChar char="n"/>
              <a:defRPr kumimoji="1"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FF9966"/>
              </a:buClr>
              <a:buSzPct val="75000"/>
              <a:buFont typeface="Monotype Sorts" pitchFamily="-109" charset="2"/>
              <a:buChar char="u"/>
              <a:defRPr kumimoji="1" sz="2600">
                <a:solidFill>
                  <a:schemeClr val="tx1"/>
                </a:solidFill>
                <a:latin typeface="+mn-lt"/>
              </a:defRPr>
            </a:lvl2pPr>
            <a:lvl3pPr marL="1143000" indent="-228600" algn="l" rtl="0" eaLnBrk="0" fontAlgn="base" hangingPunct="0">
              <a:spcBef>
                <a:spcPct val="20000"/>
              </a:spcBef>
              <a:spcAft>
                <a:spcPct val="0"/>
              </a:spcAft>
              <a:buClr>
                <a:schemeClr val="hlink"/>
              </a:buClr>
              <a:buSzPct val="65000"/>
              <a:buFont typeface="Monotype Sorts" pitchFamily="-109" charset="2"/>
              <a:buChar char="F"/>
              <a:defRPr kumimoji="1" sz="2400">
                <a:solidFill>
                  <a:schemeClr val="tx1"/>
                </a:solidFill>
                <a:latin typeface="+mn-lt"/>
              </a:defRPr>
            </a:lvl3pPr>
            <a:lvl4pPr marL="1600200" indent="-228600" algn="l" rtl="0" eaLnBrk="0" fontAlgn="base" hangingPunct="0">
              <a:spcBef>
                <a:spcPct val="20000"/>
              </a:spcBef>
              <a:spcAft>
                <a:spcPct val="0"/>
              </a:spcAft>
              <a:buClr>
                <a:schemeClr val="tx2"/>
              </a:buClr>
              <a:buSzPct val="100000"/>
              <a:buChar char="•"/>
              <a:defRPr kumimoji="1" sz="2000">
                <a:solidFill>
                  <a:schemeClr val="tx1"/>
                </a:solidFill>
                <a:latin typeface="+mn-lt"/>
              </a:defRPr>
            </a:lvl4pPr>
            <a:lvl5pPr marL="2057400" indent="-228600" algn="l" rtl="0" eaLnBrk="0" fontAlgn="base" hangingPunct="0">
              <a:spcBef>
                <a:spcPct val="20000"/>
              </a:spcBef>
              <a:spcAft>
                <a:spcPct val="0"/>
              </a:spcAft>
              <a:buClr>
                <a:schemeClr val="hlink"/>
              </a:buClr>
              <a:buSzPct val="100000"/>
              <a:buChar char="–"/>
              <a:defRPr kumimoji="1" sz="2000">
                <a:solidFill>
                  <a:schemeClr val="tx1"/>
                </a:solidFill>
                <a:latin typeface="+mn-lt"/>
              </a:defRPr>
            </a:lvl5pPr>
            <a:lvl6pPr marL="2514600" indent="-228600" algn="l" rtl="0" eaLnBrk="0" fontAlgn="base" hangingPunct="0">
              <a:spcBef>
                <a:spcPct val="20000"/>
              </a:spcBef>
              <a:spcAft>
                <a:spcPct val="0"/>
              </a:spcAft>
              <a:buClr>
                <a:schemeClr val="hlink"/>
              </a:buClr>
              <a:buSzPct val="100000"/>
              <a:buChar char="–"/>
              <a:defRPr kumimoji="1" sz="2000">
                <a:solidFill>
                  <a:schemeClr val="tx1"/>
                </a:solidFill>
                <a:latin typeface="+mn-lt"/>
              </a:defRPr>
            </a:lvl6pPr>
            <a:lvl7pPr marL="2971800" indent="-228600" algn="l" rtl="0" eaLnBrk="0" fontAlgn="base" hangingPunct="0">
              <a:spcBef>
                <a:spcPct val="20000"/>
              </a:spcBef>
              <a:spcAft>
                <a:spcPct val="0"/>
              </a:spcAft>
              <a:buClr>
                <a:schemeClr val="hlink"/>
              </a:buClr>
              <a:buSzPct val="100000"/>
              <a:buChar char="–"/>
              <a:defRPr kumimoji="1" sz="2000">
                <a:solidFill>
                  <a:schemeClr val="tx1"/>
                </a:solidFill>
                <a:latin typeface="+mn-lt"/>
              </a:defRPr>
            </a:lvl7pPr>
            <a:lvl8pPr marL="3429000" indent="-228600" algn="l" rtl="0" eaLnBrk="0" fontAlgn="base" hangingPunct="0">
              <a:spcBef>
                <a:spcPct val="20000"/>
              </a:spcBef>
              <a:spcAft>
                <a:spcPct val="0"/>
              </a:spcAft>
              <a:buClr>
                <a:schemeClr val="hlink"/>
              </a:buClr>
              <a:buSzPct val="100000"/>
              <a:buChar char="–"/>
              <a:defRPr kumimoji="1" sz="2000">
                <a:solidFill>
                  <a:schemeClr val="tx1"/>
                </a:solidFill>
                <a:latin typeface="+mn-lt"/>
              </a:defRPr>
            </a:lvl8pPr>
            <a:lvl9pPr marL="3886200" indent="-228600" algn="l" rtl="0" eaLnBrk="0" fontAlgn="base" hangingPunct="0">
              <a:spcBef>
                <a:spcPct val="20000"/>
              </a:spcBef>
              <a:spcAft>
                <a:spcPct val="0"/>
              </a:spcAft>
              <a:buClr>
                <a:schemeClr val="hlink"/>
              </a:buClr>
              <a:buSzPct val="100000"/>
              <a:buChar char="–"/>
              <a:defRPr kumimoji="1" sz="2000">
                <a:solidFill>
                  <a:schemeClr val="tx1"/>
                </a:solidFill>
                <a:latin typeface="+mn-lt"/>
              </a:defRPr>
            </a:lvl9pPr>
          </a:lstStyle>
          <a:p>
            <a:pPr>
              <a:defRPr/>
            </a:pPr>
            <a:r>
              <a:rPr lang="fi-FI" kern="0" dirty="0" err="1" smtClean="0"/>
              <a:t>Simple</a:t>
            </a:r>
            <a:r>
              <a:rPr lang="fi-FI" kern="0" dirty="0" smtClean="0"/>
              <a:t>, </a:t>
            </a:r>
            <a:r>
              <a:rPr lang="fi-FI" kern="0" dirty="0" err="1" smtClean="0"/>
              <a:t>but</a:t>
            </a:r>
            <a:r>
              <a:rPr lang="fi-FI" kern="0" dirty="0" smtClean="0"/>
              <a:t> </a:t>
            </a:r>
            <a:r>
              <a:rPr lang="fi-FI" kern="0" dirty="0" err="1" smtClean="0"/>
              <a:t>conservative</a:t>
            </a:r>
            <a:r>
              <a:rPr lang="fi-FI" kern="0" dirty="0" smtClean="0"/>
              <a:t> </a:t>
            </a:r>
            <a:r>
              <a:rPr lang="fi-FI" kern="0" dirty="0" err="1" smtClean="0"/>
              <a:t>methods</a:t>
            </a:r>
            <a:endParaRPr lang="fi-FI" kern="0" dirty="0" smtClean="0"/>
          </a:p>
          <a:p>
            <a:pPr>
              <a:defRPr/>
            </a:pPr>
            <a:r>
              <a:rPr lang="fi-FI" kern="0" dirty="0" smtClean="0"/>
              <a:t>Level of </a:t>
            </a:r>
            <a:r>
              <a:rPr lang="fi-FI" kern="0" dirty="0" err="1" smtClean="0"/>
              <a:t>statistical</a:t>
            </a:r>
            <a:r>
              <a:rPr lang="fi-FI" kern="0" dirty="0" smtClean="0"/>
              <a:t> </a:t>
            </a:r>
            <a:r>
              <a:rPr lang="fi-FI" kern="0" dirty="0" err="1" smtClean="0"/>
              <a:t>significance</a:t>
            </a:r>
            <a:r>
              <a:rPr lang="fi-FI" kern="0" dirty="0" smtClean="0"/>
              <a:t> of p=0.05 </a:t>
            </a:r>
            <a:r>
              <a:rPr lang="fi-FI" kern="0" dirty="0" err="1" smtClean="0"/>
              <a:t>will</a:t>
            </a:r>
            <a:r>
              <a:rPr lang="fi-FI" kern="0" dirty="0" smtClean="0"/>
              <a:t> </a:t>
            </a:r>
            <a:r>
              <a:rPr lang="fi-FI" kern="0" dirty="0" err="1" smtClean="0"/>
              <a:t>be</a:t>
            </a:r>
            <a:r>
              <a:rPr lang="fi-FI" kern="0" dirty="0" smtClean="0"/>
              <a:t> </a:t>
            </a:r>
            <a:r>
              <a:rPr lang="fi-FI" kern="0" dirty="0" err="1" smtClean="0"/>
              <a:t>changed</a:t>
            </a:r>
            <a:r>
              <a:rPr lang="fi-FI" kern="0" dirty="0" smtClean="0"/>
              <a:t> </a:t>
            </a:r>
            <a:r>
              <a:rPr lang="fi-FI" kern="0" dirty="0" err="1" smtClean="0"/>
              <a:t>by</a:t>
            </a:r>
            <a:r>
              <a:rPr lang="fi-FI" kern="0" dirty="0" smtClean="0"/>
              <a:t> </a:t>
            </a:r>
            <a:r>
              <a:rPr lang="fi-FI" kern="0" dirty="0" err="1" smtClean="0"/>
              <a:t>dividing</a:t>
            </a:r>
            <a:r>
              <a:rPr lang="fi-FI" kern="0" dirty="0" smtClean="0"/>
              <a:t> it </a:t>
            </a:r>
            <a:r>
              <a:rPr lang="fi-FI" kern="0" dirty="0" err="1" smtClean="0"/>
              <a:t>with</a:t>
            </a:r>
            <a:r>
              <a:rPr lang="fi-FI" kern="0" dirty="0" smtClean="0"/>
              <a:t> </a:t>
            </a:r>
            <a:r>
              <a:rPr lang="fi-FI" kern="0" dirty="0" err="1" smtClean="0"/>
              <a:t>number</a:t>
            </a:r>
            <a:r>
              <a:rPr lang="fi-FI" kern="0" dirty="0" smtClean="0"/>
              <a:t> of </a:t>
            </a:r>
            <a:r>
              <a:rPr lang="fi-FI" kern="0" dirty="0" err="1" smtClean="0"/>
              <a:t>tests</a:t>
            </a:r>
            <a:endParaRPr lang="fi-FI" kern="0" dirty="0"/>
          </a:p>
          <a:p>
            <a:pPr>
              <a:defRPr/>
            </a:pPr>
            <a:r>
              <a:rPr lang="fi-FI" kern="0" dirty="0" err="1" smtClean="0"/>
              <a:t>Example</a:t>
            </a:r>
            <a:r>
              <a:rPr lang="fi-FI" kern="0" dirty="0" smtClean="0"/>
              <a:t>:</a:t>
            </a:r>
            <a:endParaRPr lang="fi-FI" kern="0" dirty="0" smtClean="0"/>
          </a:p>
          <a:p>
            <a:pPr lvl="1">
              <a:defRPr/>
            </a:pPr>
            <a:r>
              <a:rPr lang="fi-FI" kern="0" dirty="0" smtClean="0"/>
              <a:t>25 </a:t>
            </a:r>
            <a:r>
              <a:rPr lang="fi-FI" kern="0" dirty="0" err="1" smtClean="0"/>
              <a:t>tests</a:t>
            </a:r>
            <a:endParaRPr lang="fi-FI" kern="0" dirty="0" smtClean="0"/>
          </a:p>
          <a:p>
            <a:pPr lvl="1">
              <a:defRPr/>
            </a:pPr>
            <a:r>
              <a:rPr lang="fi-FI" kern="0" dirty="0" err="1" smtClean="0"/>
              <a:t>Without</a:t>
            </a:r>
            <a:r>
              <a:rPr lang="fi-FI" kern="0" dirty="0" smtClean="0"/>
              <a:t> </a:t>
            </a:r>
            <a:r>
              <a:rPr lang="fi-FI" kern="0" dirty="0" err="1" smtClean="0"/>
              <a:t>correction</a:t>
            </a:r>
            <a:r>
              <a:rPr lang="fi-FI" kern="0" dirty="0" smtClean="0"/>
              <a:t> 5 </a:t>
            </a:r>
            <a:r>
              <a:rPr lang="fi-FI" kern="0" dirty="0" err="1" smtClean="0"/>
              <a:t>variables</a:t>
            </a:r>
            <a:r>
              <a:rPr lang="fi-FI" kern="0" dirty="0" smtClean="0"/>
              <a:t> </a:t>
            </a:r>
            <a:r>
              <a:rPr lang="fi-FI" kern="0" dirty="0" err="1" smtClean="0"/>
              <a:t>are</a:t>
            </a:r>
            <a:r>
              <a:rPr lang="fi-FI" kern="0" dirty="0" smtClean="0"/>
              <a:t> </a:t>
            </a:r>
            <a:r>
              <a:rPr lang="fi-FI" kern="0" dirty="0" err="1" smtClean="0"/>
              <a:t>significant</a:t>
            </a:r>
            <a:r>
              <a:rPr lang="fi-FI" kern="0" dirty="0" smtClean="0"/>
              <a:t> (p&lt;0.05</a:t>
            </a:r>
            <a:r>
              <a:rPr lang="fi-FI" kern="0" dirty="0" smtClean="0"/>
              <a:t>)</a:t>
            </a:r>
          </a:p>
          <a:p>
            <a:pPr lvl="1">
              <a:defRPr/>
            </a:pPr>
            <a:r>
              <a:rPr lang="fi-FI" kern="0" dirty="0" err="1" smtClean="0"/>
              <a:t>With</a:t>
            </a:r>
            <a:r>
              <a:rPr lang="fi-FI" kern="0" dirty="0" smtClean="0"/>
              <a:t> </a:t>
            </a:r>
            <a:r>
              <a:rPr lang="fi-FI" kern="0" dirty="0" err="1" smtClean="0"/>
              <a:t>corrected</a:t>
            </a:r>
            <a:r>
              <a:rPr lang="fi-FI" kern="0" dirty="0" smtClean="0"/>
              <a:t> </a:t>
            </a:r>
            <a:r>
              <a:rPr lang="fi-FI" kern="0" dirty="0" err="1" smtClean="0"/>
              <a:t>level</a:t>
            </a:r>
            <a:r>
              <a:rPr lang="fi-FI" kern="0" dirty="0"/>
              <a:t> (p&lt;0.002) </a:t>
            </a:r>
            <a:r>
              <a:rPr lang="fi-FI" kern="0" dirty="0" err="1" smtClean="0"/>
              <a:t>one</a:t>
            </a:r>
            <a:r>
              <a:rPr lang="fi-FI" kern="0" dirty="0" smtClean="0"/>
              <a:t> </a:t>
            </a:r>
            <a:r>
              <a:rPr lang="fi-FI" kern="0" dirty="0" err="1" smtClean="0"/>
              <a:t>significant</a:t>
            </a:r>
            <a:r>
              <a:rPr lang="fi-FI" kern="0" dirty="0" smtClean="0"/>
              <a:t> </a:t>
            </a:r>
            <a:r>
              <a:rPr lang="fi-FI" kern="0" dirty="0" err="1" smtClean="0"/>
              <a:t>variables</a:t>
            </a:r>
            <a:endParaRPr lang="fi-FI" kern="0" dirty="0" smtClean="0"/>
          </a:p>
          <a:p>
            <a:pPr lvl="1">
              <a:defRPr/>
            </a:pPr>
            <a:endParaRPr lang="fi-FI" kern="0" dirty="0" smtClean="0"/>
          </a:p>
          <a:p>
            <a:pPr lvl="1">
              <a:defRPr/>
            </a:pPr>
            <a:endParaRPr lang="fi-FI" kern="0" dirty="0" smtClean="0"/>
          </a:p>
          <a:p>
            <a:pPr>
              <a:defRPr/>
            </a:pPr>
            <a:endParaRPr lang="fi-FI" kern="0" dirty="0"/>
          </a:p>
          <a:p>
            <a:pPr>
              <a:defRPr/>
            </a:pPr>
            <a:endParaRPr lang="fi-FI" kern="0" dirty="0"/>
          </a:p>
        </p:txBody>
      </p:sp>
      <p:pic>
        <p:nvPicPr>
          <p:cNvPr id="4" name="Picture 1"/>
          <p:cNvPicPr>
            <a:picLocks noChangeAspect="1"/>
          </p:cNvPicPr>
          <p:nvPr/>
        </p:nvPicPr>
        <p:blipFill>
          <a:blip r:embed="rId2">
            <a:extLst>
              <a:ext uri="{28A0092B-C50C-407E-A947-70E740481C1C}">
                <a14:useLocalDpi xmlns:a14="http://schemas.microsoft.com/office/drawing/2010/main" val="0"/>
              </a:ext>
            </a:extLst>
          </a:blip>
          <a:srcRect l="51668" t="31174" r="41383" b="16466"/>
          <a:stretch>
            <a:fillRect/>
          </a:stretch>
        </p:blipFill>
        <p:spPr bwMode="auto">
          <a:xfrm>
            <a:off x="242888" y="1052513"/>
            <a:ext cx="2790825"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42150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p:cNvSpPr txBox="1">
            <a:spLocks noChangeArrowheads="1"/>
          </p:cNvSpPr>
          <p:nvPr/>
        </p:nvSpPr>
        <p:spPr bwMode="auto">
          <a:xfrm>
            <a:off x="190149" y="237959"/>
            <a:ext cx="923201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50000"/>
              <a:buFont typeface="Monotype Sorts" panose="05010101010101010101" pitchFamily="2" charset="2"/>
              <a:buChar char="n"/>
              <a:defRPr kumimoji="1" sz="2800">
                <a:solidFill>
                  <a:schemeClr val="tx1"/>
                </a:solidFill>
                <a:latin typeface="Arial" panose="020B0604020202020204" pitchFamily="34" charset="0"/>
              </a:defRPr>
            </a:lvl1pPr>
            <a:lvl2pPr marL="742950" indent="-285750">
              <a:spcBef>
                <a:spcPct val="20000"/>
              </a:spcBef>
              <a:buClr>
                <a:srgbClr val="FF9966"/>
              </a:buClr>
              <a:buSzPct val="75000"/>
              <a:buFont typeface="Monotype Sorts" panose="05010101010101010101" pitchFamily="2" charset="2"/>
              <a:buChar char="u"/>
              <a:defRPr kumimoji="1" sz="2600">
                <a:solidFill>
                  <a:schemeClr val="tx1"/>
                </a:solidFill>
                <a:latin typeface="Arial" panose="020B0604020202020204" pitchFamily="34" charset="0"/>
              </a:defRPr>
            </a:lvl2pPr>
            <a:lvl3pPr marL="1143000" indent="-228600">
              <a:spcBef>
                <a:spcPct val="20000"/>
              </a:spcBef>
              <a:buClr>
                <a:schemeClr val="hlink"/>
              </a:buClr>
              <a:buSzPct val="65000"/>
              <a:buFont typeface="Monotype Sorts" panose="05010101010101010101" pitchFamily="2" charset="2"/>
              <a:buChar char="F"/>
              <a:defRPr kumimoji="1" sz="2400">
                <a:solidFill>
                  <a:schemeClr val="tx1"/>
                </a:solidFill>
                <a:latin typeface="Arial" panose="020B0604020202020204" pitchFamily="34" charset="0"/>
              </a:defRPr>
            </a:lvl3pPr>
            <a:lvl4pPr marL="1600200" indent="-228600">
              <a:spcBef>
                <a:spcPct val="20000"/>
              </a:spcBef>
              <a:buClr>
                <a:schemeClr val="tx2"/>
              </a:buClr>
              <a:buSzPct val="100000"/>
              <a:buChar char="•"/>
              <a:defRPr kumimoji="1" sz="2000">
                <a:solidFill>
                  <a:schemeClr val="tx1"/>
                </a:solidFill>
                <a:latin typeface="Arial" panose="020B0604020202020204" pitchFamily="34" charset="0"/>
              </a:defRPr>
            </a:lvl4pPr>
            <a:lvl5pPr marL="2057400" indent="-228600">
              <a:spcBef>
                <a:spcPct val="20000"/>
              </a:spcBef>
              <a:buClr>
                <a:schemeClr val="hlink"/>
              </a:buClr>
              <a:buSzPct val="100000"/>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9pPr>
          </a:lstStyle>
          <a:p>
            <a:pPr algn="ctr">
              <a:spcBef>
                <a:spcPct val="0"/>
              </a:spcBef>
              <a:buClrTx/>
              <a:buSzTx/>
              <a:buFont typeface="Monotype Sorts" panose="05010101010101010101" pitchFamily="2" charset="2"/>
              <a:buNone/>
              <a:defRPr/>
            </a:pPr>
            <a:r>
              <a:rPr lang="fi-FI" sz="4800" b="1" dirty="0" err="1">
                <a:solidFill>
                  <a:schemeClr val="accent1"/>
                </a:solidFill>
                <a:latin typeface="+mj-lt"/>
                <a:ea typeface="+mj-ea"/>
                <a:cs typeface="+mj-cs"/>
              </a:rPr>
              <a:t>Benjamini-Hochberg</a:t>
            </a:r>
            <a:r>
              <a:rPr lang="fi-FI" sz="4800" b="1" dirty="0">
                <a:solidFill>
                  <a:schemeClr val="accent1"/>
                </a:solidFill>
                <a:latin typeface="+mj-lt"/>
                <a:ea typeface="+mj-ea"/>
                <a:cs typeface="+mj-cs"/>
              </a:rPr>
              <a:t> </a:t>
            </a:r>
            <a:r>
              <a:rPr lang="fi-FI" sz="4800" b="1" dirty="0" err="1" smtClean="0">
                <a:solidFill>
                  <a:schemeClr val="accent1"/>
                </a:solidFill>
                <a:latin typeface="+mj-lt"/>
                <a:ea typeface="+mj-ea"/>
                <a:cs typeface="+mj-cs"/>
              </a:rPr>
              <a:t>correction</a:t>
            </a:r>
            <a:endParaRPr lang="fi-FI" sz="4800" b="1" dirty="0">
              <a:solidFill>
                <a:schemeClr val="accent1"/>
              </a:solidFill>
              <a:latin typeface="+mj-lt"/>
              <a:ea typeface="+mj-ea"/>
              <a:cs typeface="+mj-cs"/>
            </a:endParaRPr>
          </a:p>
        </p:txBody>
      </p:sp>
      <p:sp>
        <p:nvSpPr>
          <p:cNvPr id="3" name="Sisällön paikkamerkki 2"/>
          <p:cNvSpPr txBox="1">
            <a:spLocks/>
          </p:cNvSpPr>
          <p:nvPr/>
        </p:nvSpPr>
        <p:spPr>
          <a:xfrm>
            <a:off x="5188019" y="1554163"/>
            <a:ext cx="3884419" cy="4114800"/>
          </a:xfrm>
          <a:prstGeom prst="rect">
            <a:avLst/>
          </a:prstGeom>
        </p:spPr>
        <p:txBody>
          <a:bodyPr/>
          <a:lstStyle>
            <a:lvl1pPr marL="342900" indent="-342900" algn="l" rtl="0" eaLnBrk="0" fontAlgn="base" hangingPunct="0">
              <a:spcBef>
                <a:spcPct val="20000"/>
              </a:spcBef>
              <a:spcAft>
                <a:spcPct val="0"/>
              </a:spcAft>
              <a:buClr>
                <a:schemeClr val="hlink"/>
              </a:buClr>
              <a:buSzPct val="50000"/>
              <a:buFont typeface="Monotype Sorts" pitchFamily="-109" charset="2"/>
              <a:buChar char="n"/>
              <a:defRPr kumimoji="1"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FF9966"/>
              </a:buClr>
              <a:buSzPct val="75000"/>
              <a:buFont typeface="Monotype Sorts" pitchFamily="-109" charset="2"/>
              <a:buChar char="u"/>
              <a:defRPr kumimoji="1" sz="2600">
                <a:solidFill>
                  <a:schemeClr val="tx1"/>
                </a:solidFill>
                <a:latin typeface="+mn-lt"/>
              </a:defRPr>
            </a:lvl2pPr>
            <a:lvl3pPr marL="1143000" indent="-228600" algn="l" rtl="0" eaLnBrk="0" fontAlgn="base" hangingPunct="0">
              <a:spcBef>
                <a:spcPct val="20000"/>
              </a:spcBef>
              <a:spcAft>
                <a:spcPct val="0"/>
              </a:spcAft>
              <a:buClr>
                <a:schemeClr val="hlink"/>
              </a:buClr>
              <a:buSzPct val="65000"/>
              <a:buFont typeface="Monotype Sorts" pitchFamily="-109" charset="2"/>
              <a:buChar char="F"/>
              <a:defRPr kumimoji="1" sz="2400">
                <a:solidFill>
                  <a:schemeClr val="tx1"/>
                </a:solidFill>
                <a:latin typeface="+mn-lt"/>
              </a:defRPr>
            </a:lvl3pPr>
            <a:lvl4pPr marL="1600200" indent="-228600" algn="l" rtl="0" eaLnBrk="0" fontAlgn="base" hangingPunct="0">
              <a:spcBef>
                <a:spcPct val="20000"/>
              </a:spcBef>
              <a:spcAft>
                <a:spcPct val="0"/>
              </a:spcAft>
              <a:buClr>
                <a:schemeClr val="tx2"/>
              </a:buClr>
              <a:buSzPct val="100000"/>
              <a:buChar char="•"/>
              <a:defRPr kumimoji="1" sz="2000">
                <a:solidFill>
                  <a:schemeClr val="tx1"/>
                </a:solidFill>
                <a:latin typeface="+mn-lt"/>
              </a:defRPr>
            </a:lvl4pPr>
            <a:lvl5pPr marL="2057400" indent="-228600" algn="l" rtl="0" eaLnBrk="0" fontAlgn="base" hangingPunct="0">
              <a:spcBef>
                <a:spcPct val="20000"/>
              </a:spcBef>
              <a:spcAft>
                <a:spcPct val="0"/>
              </a:spcAft>
              <a:buClr>
                <a:schemeClr val="hlink"/>
              </a:buClr>
              <a:buSzPct val="100000"/>
              <a:buChar char="–"/>
              <a:defRPr kumimoji="1" sz="2000">
                <a:solidFill>
                  <a:schemeClr val="tx1"/>
                </a:solidFill>
                <a:latin typeface="+mn-lt"/>
              </a:defRPr>
            </a:lvl5pPr>
            <a:lvl6pPr marL="2514600" indent="-228600" algn="l" rtl="0" eaLnBrk="0" fontAlgn="base" hangingPunct="0">
              <a:spcBef>
                <a:spcPct val="20000"/>
              </a:spcBef>
              <a:spcAft>
                <a:spcPct val="0"/>
              </a:spcAft>
              <a:buClr>
                <a:schemeClr val="hlink"/>
              </a:buClr>
              <a:buSzPct val="100000"/>
              <a:buChar char="–"/>
              <a:defRPr kumimoji="1" sz="2000">
                <a:solidFill>
                  <a:schemeClr val="tx1"/>
                </a:solidFill>
                <a:latin typeface="+mn-lt"/>
              </a:defRPr>
            </a:lvl6pPr>
            <a:lvl7pPr marL="2971800" indent="-228600" algn="l" rtl="0" eaLnBrk="0" fontAlgn="base" hangingPunct="0">
              <a:spcBef>
                <a:spcPct val="20000"/>
              </a:spcBef>
              <a:spcAft>
                <a:spcPct val="0"/>
              </a:spcAft>
              <a:buClr>
                <a:schemeClr val="hlink"/>
              </a:buClr>
              <a:buSzPct val="100000"/>
              <a:buChar char="–"/>
              <a:defRPr kumimoji="1" sz="2000">
                <a:solidFill>
                  <a:schemeClr val="tx1"/>
                </a:solidFill>
                <a:latin typeface="+mn-lt"/>
              </a:defRPr>
            </a:lvl7pPr>
            <a:lvl8pPr marL="3429000" indent="-228600" algn="l" rtl="0" eaLnBrk="0" fontAlgn="base" hangingPunct="0">
              <a:spcBef>
                <a:spcPct val="20000"/>
              </a:spcBef>
              <a:spcAft>
                <a:spcPct val="0"/>
              </a:spcAft>
              <a:buClr>
                <a:schemeClr val="hlink"/>
              </a:buClr>
              <a:buSzPct val="100000"/>
              <a:buChar char="–"/>
              <a:defRPr kumimoji="1" sz="2000">
                <a:solidFill>
                  <a:schemeClr val="tx1"/>
                </a:solidFill>
                <a:latin typeface="+mn-lt"/>
              </a:defRPr>
            </a:lvl8pPr>
            <a:lvl9pPr marL="3886200" indent="-228600" algn="l" rtl="0" eaLnBrk="0" fontAlgn="base" hangingPunct="0">
              <a:spcBef>
                <a:spcPct val="20000"/>
              </a:spcBef>
              <a:spcAft>
                <a:spcPct val="0"/>
              </a:spcAft>
              <a:buClr>
                <a:schemeClr val="hlink"/>
              </a:buClr>
              <a:buSzPct val="100000"/>
              <a:buChar char="–"/>
              <a:defRPr kumimoji="1" sz="2000">
                <a:solidFill>
                  <a:schemeClr val="tx1"/>
                </a:solidFill>
                <a:latin typeface="+mn-lt"/>
              </a:defRPr>
            </a:lvl9pPr>
          </a:lstStyle>
          <a:p>
            <a:pPr>
              <a:defRPr/>
            </a:pPr>
            <a:r>
              <a:rPr lang="fi-FI" sz="1800" kern="0" dirty="0" err="1" smtClean="0"/>
              <a:t>Significances</a:t>
            </a:r>
            <a:r>
              <a:rPr lang="fi-FI" sz="1800" kern="0" dirty="0" smtClean="0"/>
              <a:t> </a:t>
            </a:r>
            <a:r>
              <a:rPr lang="fi-FI" sz="1800" kern="0" dirty="0" err="1" smtClean="0"/>
              <a:t>are</a:t>
            </a:r>
            <a:r>
              <a:rPr lang="fi-FI" sz="1800" kern="0" dirty="0" smtClean="0"/>
              <a:t> </a:t>
            </a:r>
            <a:r>
              <a:rPr lang="fi-FI" sz="1800" kern="0" dirty="0" err="1" smtClean="0"/>
              <a:t>ranked</a:t>
            </a:r>
            <a:r>
              <a:rPr lang="fi-FI" sz="1800" kern="0" dirty="0" smtClean="0"/>
              <a:t> </a:t>
            </a:r>
            <a:r>
              <a:rPr lang="fi-FI" sz="1800" kern="0" dirty="0" err="1" smtClean="0"/>
              <a:t>by</a:t>
            </a:r>
            <a:r>
              <a:rPr lang="fi-FI" sz="1800" kern="0" dirty="0" smtClean="0"/>
              <a:t> </a:t>
            </a:r>
            <a:r>
              <a:rPr lang="fi-FI" sz="1800" kern="0" dirty="0" err="1" smtClean="0"/>
              <a:t>order</a:t>
            </a:r>
            <a:r>
              <a:rPr lang="fi-FI" sz="1800" kern="0" dirty="0" smtClean="0"/>
              <a:t> </a:t>
            </a:r>
            <a:r>
              <a:rPr lang="fi-FI" sz="1800" kern="0" dirty="0" smtClean="0"/>
              <a:t>(Rank, i)</a:t>
            </a:r>
          </a:p>
          <a:p>
            <a:pPr>
              <a:defRPr/>
            </a:pPr>
            <a:r>
              <a:rPr lang="fi-FI" sz="1800" kern="0" dirty="0" err="1" smtClean="0"/>
              <a:t>Benjamini-Hochberg</a:t>
            </a:r>
            <a:r>
              <a:rPr lang="fi-FI" sz="1800" kern="0" dirty="0" smtClean="0"/>
              <a:t> </a:t>
            </a:r>
            <a:r>
              <a:rPr lang="fi-FI" sz="1800" kern="0" dirty="0" err="1" smtClean="0"/>
              <a:t>critical</a:t>
            </a:r>
            <a:r>
              <a:rPr lang="fi-FI" sz="1800" kern="0" dirty="0" smtClean="0"/>
              <a:t> </a:t>
            </a:r>
            <a:r>
              <a:rPr lang="fi-FI" sz="1800" kern="0" dirty="0" err="1" smtClean="0"/>
              <a:t>value</a:t>
            </a:r>
            <a:r>
              <a:rPr lang="fi-FI" sz="1800" kern="0" dirty="0" smtClean="0"/>
              <a:t> is </a:t>
            </a:r>
            <a:r>
              <a:rPr lang="fi-FI" sz="1800" kern="0" dirty="0" err="1" smtClean="0"/>
              <a:t>calculated</a:t>
            </a:r>
            <a:r>
              <a:rPr lang="fi-FI" sz="1800" kern="0" dirty="0" smtClean="0"/>
              <a:t> </a:t>
            </a:r>
            <a:r>
              <a:rPr lang="fi-FI" sz="1800" kern="0" dirty="0" err="1" smtClean="0"/>
              <a:t>with</a:t>
            </a:r>
            <a:r>
              <a:rPr lang="fi-FI" sz="1800" kern="0" dirty="0" smtClean="0"/>
              <a:t> formula </a:t>
            </a:r>
            <a:r>
              <a:rPr lang="fi-FI" sz="1800" kern="0" dirty="0" smtClean="0"/>
              <a:t>(i/m)Q, </a:t>
            </a:r>
            <a:r>
              <a:rPr lang="fi-FI" sz="1800" kern="0" dirty="0" err="1" smtClean="0"/>
              <a:t>where</a:t>
            </a:r>
            <a:r>
              <a:rPr lang="fi-FI" sz="1800" kern="0" dirty="0" smtClean="0"/>
              <a:t> </a:t>
            </a:r>
            <a:r>
              <a:rPr lang="fi-FI" sz="1800" kern="0" dirty="0" smtClean="0"/>
              <a:t>i=</a:t>
            </a:r>
            <a:r>
              <a:rPr lang="fi-FI" sz="1800" kern="0" dirty="0" err="1" smtClean="0"/>
              <a:t>rank</a:t>
            </a:r>
            <a:r>
              <a:rPr lang="fi-FI" sz="1800" kern="0" dirty="0" smtClean="0"/>
              <a:t>, </a:t>
            </a:r>
            <a:r>
              <a:rPr lang="fi-FI" sz="1800" kern="0" dirty="0" smtClean="0"/>
              <a:t>m=# of </a:t>
            </a:r>
            <a:r>
              <a:rPr lang="fi-FI" sz="1800" kern="0" dirty="0" err="1" smtClean="0"/>
              <a:t>tests</a:t>
            </a:r>
            <a:r>
              <a:rPr lang="fi-FI" sz="1800" kern="0" dirty="0" smtClean="0"/>
              <a:t> </a:t>
            </a:r>
            <a:r>
              <a:rPr lang="fi-FI" sz="1800" kern="0" dirty="0" smtClean="0"/>
              <a:t>ja </a:t>
            </a:r>
            <a:r>
              <a:rPr lang="fi-FI" sz="1800" kern="0" dirty="0" smtClean="0"/>
              <a:t>Q=</a:t>
            </a:r>
            <a:r>
              <a:rPr lang="fi-FI" sz="1800" kern="0" dirty="0" err="1" smtClean="0"/>
              <a:t>selected</a:t>
            </a:r>
            <a:r>
              <a:rPr lang="fi-FI" sz="1800" kern="0" dirty="0" smtClean="0"/>
              <a:t> </a:t>
            </a:r>
            <a:r>
              <a:rPr lang="fi-FI" sz="1800" i="1" kern="0" dirty="0" err="1" smtClean="0"/>
              <a:t>false</a:t>
            </a:r>
            <a:r>
              <a:rPr lang="fi-FI" sz="1800" i="1" kern="0" dirty="0" smtClean="0"/>
              <a:t> </a:t>
            </a:r>
            <a:r>
              <a:rPr lang="fi-FI" sz="1800" i="1" kern="0" dirty="0" err="1" smtClean="0"/>
              <a:t>discovery</a:t>
            </a:r>
            <a:r>
              <a:rPr lang="fi-FI" sz="1800" i="1" kern="0" dirty="0" smtClean="0"/>
              <a:t> </a:t>
            </a:r>
            <a:r>
              <a:rPr lang="fi-FI" sz="1800" i="1" kern="0" dirty="0" err="1" smtClean="0"/>
              <a:t>rate</a:t>
            </a:r>
            <a:r>
              <a:rPr lang="fi-FI" sz="1800" i="1" kern="0" dirty="0" smtClean="0"/>
              <a:t> </a:t>
            </a:r>
            <a:r>
              <a:rPr lang="fi-FI" sz="1800" kern="0" dirty="0" smtClean="0"/>
              <a:t>(</a:t>
            </a:r>
            <a:r>
              <a:rPr lang="fi-FI" sz="1800" kern="0" dirty="0" err="1" smtClean="0"/>
              <a:t>how</a:t>
            </a:r>
            <a:r>
              <a:rPr lang="fi-FI" sz="1800" kern="0" dirty="0" smtClean="0"/>
              <a:t> </a:t>
            </a:r>
            <a:r>
              <a:rPr lang="fi-FI" sz="1800" kern="0" dirty="0" err="1" smtClean="0"/>
              <a:t>many</a:t>
            </a:r>
            <a:r>
              <a:rPr lang="fi-FI" sz="1800" kern="0" dirty="0" smtClean="0"/>
              <a:t> </a:t>
            </a:r>
            <a:r>
              <a:rPr lang="fi-FI" sz="1800" kern="0" dirty="0" err="1" smtClean="0"/>
              <a:t>false</a:t>
            </a:r>
            <a:r>
              <a:rPr lang="fi-FI" sz="1800" kern="0" dirty="0" smtClean="0"/>
              <a:t> </a:t>
            </a:r>
            <a:r>
              <a:rPr lang="fi-FI" sz="1800" kern="0" dirty="0" err="1" smtClean="0"/>
              <a:t>positive</a:t>
            </a:r>
            <a:r>
              <a:rPr lang="fi-FI" sz="1800" kern="0" dirty="0" smtClean="0"/>
              <a:t> </a:t>
            </a:r>
            <a:r>
              <a:rPr lang="fi-FI" sz="1800" kern="0" dirty="0" err="1" smtClean="0"/>
              <a:t>findings</a:t>
            </a:r>
            <a:r>
              <a:rPr lang="fi-FI" sz="1800" kern="0" dirty="0" smtClean="0"/>
              <a:t> </a:t>
            </a:r>
            <a:r>
              <a:rPr lang="fi-FI" sz="1800" kern="0" dirty="0" err="1" smtClean="0"/>
              <a:t>are</a:t>
            </a:r>
            <a:r>
              <a:rPr lang="fi-FI" sz="1800" kern="0" dirty="0" smtClean="0"/>
              <a:t> </a:t>
            </a:r>
            <a:r>
              <a:rPr lang="fi-FI" sz="1800" kern="0" dirty="0" err="1" smtClean="0"/>
              <a:t>accepted</a:t>
            </a:r>
            <a:r>
              <a:rPr lang="fi-FI" sz="1800" kern="0" dirty="0" smtClean="0"/>
              <a:t>)</a:t>
            </a:r>
            <a:endParaRPr lang="fi-FI" sz="1800" kern="0" dirty="0" smtClean="0"/>
          </a:p>
          <a:p>
            <a:pPr>
              <a:defRPr/>
            </a:pPr>
            <a:endParaRPr lang="fi-FI" sz="1800" kern="0" dirty="0" smtClean="0"/>
          </a:p>
          <a:p>
            <a:pPr>
              <a:defRPr/>
            </a:pPr>
            <a:r>
              <a:rPr lang="fi-FI" sz="1800" kern="0" dirty="0" err="1" smtClean="0"/>
              <a:t>Example</a:t>
            </a:r>
            <a:r>
              <a:rPr lang="fi-FI" sz="1800" kern="0" dirty="0" smtClean="0"/>
              <a:t>: Q=0.25 (</a:t>
            </a:r>
            <a:r>
              <a:rPr lang="fi-FI" sz="1800" kern="0" dirty="0" err="1" smtClean="0"/>
              <a:t>often</a:t>
            </a:r>
            <a:r>
              <a:rPr lang="fi-FI" sz="1800" kern="0" dirty="0" smtClean="0"/>
              <a:t> Q=0.05</a:t>
            </a:r>
            <a:r>
              <a:rPr lang="fi-FI" sz="1800" kern="0" dirty="0" smtClean="0"/>
              <a:t>)</a:t>
            </a:r>
          </a:p>
          <a:p>
            <a:pPr>
              <a:defRPr/>
            </a:pPr>
            <a:r>
              <a:rPr lang="fi-FI" sz="1800" kern="0" dirty="0" smtClean="0"/>
              <a:t>In </a:t>
            </a:r>
            <a:r>
              <a:rPr lang="fi-FI" sz="1800" kern="0" dirty="0" err="1" smtClean="0"/>
              <a:t>the</a:t>
            </a:r>
            <a:r>
              <a:rPr lang="fi-FI" sz="1800" kern="0" dirty="0" smtClean="0"/>
              <a:t> </a:t>
            </a:r>
            <a:r>
              <a:rPr lang="fi-FI" sz="1800" kern="0" dirty="0" err="1" smtClean="0"/>
              <a:t>example</a:t>
            </a:r>
            <a:r>
              <a:rPr lang="fi-FI" sz="1800" kern="0" dirty="0" smtClean="0"/>
              <a:t>, </a:t>
            </a:r>
            <a:r>
              <a:rPr lang="fi-FI" sz="1800" kern="0" dirty="0" err="1" smtClean="0"/>
              <a:t>first</a:t>
            </a:r>
            <a:r>
              <a:rPr lang="fi-FI" sz="1800" kern="0" dirty="0" smtClean="0"/>
              <a:t> </a:t>
            </a:r>
            <a:r>
              <a:rPr lang="fi-FI" sz="1800" kern="0" dirty="0" smtClean="0"/>
              <a:t>5 </a:t>
            </a:r>
            <a:r>
              <a:rPr lang="fi-FI" sz="1800" kern="0" dirty="0" err="1" smtClean="0"/>
              <a:t>are</a:t>
            </a:r>
            <a:r>
              <a:rPr lang="fi-FI" sz="1800" kern="0" dirty="0" smtClean="0"/>
              <a:t> </a:t>
            </a:r>
            <a:r>
              <a:rPr lang="fi-FI" sz="1800" kern="0" dirty="0" err="1" smtClean="0"/>
              <a:t>significant</a:t>
            </a:r>
            <a:r>
              <a:rPr lang="fi-FI" sz="1800" kern="0" dirty="0" smtClean="0"/>
              <a:t> (</a:t>
            </a:r>
            <a:r>
              <a:rPr lang="fi-FI" sz="1800" kern="0" dirty="0" err="1" smtClean="0"/>
              <a:t>even</a:t>
            </a:r>
            <a:r>
              <a:rPr lang="fi-FI" sz="1800" kern="0" dirty="0" smtClean="0"/>
              <a:t> </a:t>
            </a:r>
            <a:r>
              <a:rPr lang="fi-FI" sz="1800" kern="0" dirty="0" smtClean="0"/>
              <a:t>”</a:t>
            </a:r>
            <a:r>
              <a:rPr lang="fi-FI" sz="1800" i="1" kern="0" dirty="0" err="1" smtClean="0"/>
              <a:t>whole</a:t>
            </a:r>
            <a:r>
              <a:rPr lang="fi-FI" sz="1800" i="1" kern="0" dirty="0" smtClean="0"/>
              <a:t> </a:t>
            </a:r>
            <a:r>
              <a:rPr lang="fi-FI" sz="1800" i="1" kern="0" dirty="0" err="1" smtClean="0"/>
              <a:t>milk</a:t>
            </a:r>
            <a:r>
              <a:rPr lang="fi-FI" sz="1800" kern="0" dirty="0" smtClean="0"/>
              <a:t>” </a:t>
            </a:r>
            <a:r>
              <a:rPr lang="fi-FI" sz="1800" kern="0" dirty="0" smtClean="0"/>
              <a:t>and </a:t>
            </a:r>
            <a:r>
              <a:rPr lang="fi-FI" sz="1800" kern="0" dirty="0" smtClean="0"/>
              <a:t>”</a:t>
            </a:r>
            <a:r>
              <a:rPr lang="fi-FI" sz="1800" i="1" kern="0" dirty="0" smtClean="0"/>
              <a:t>white </a:t>
            </a:r>
            <a:r>
              <a:rPr lang="fi-FI" sz="1800" i="1" kern="0" dirty="0" err="1" smtClean="0"/>
              <a:t>meat</a:t>
            </a:r>
            <a:r>
              <a:rPr lang="fi-FI" sz="1800" kern="0" dirty="0" smtClean="0"/>
              <a:t>” </a:t>
            </a:r>
            <a:r>
              <a:rPr lang="fi-FI" sz="1800" kern="0" dirty="0" err="1" smtClean="0"/>
              <a:t>although</a:t>
            </a:r>
            <a:r>
              <a:rPr lang="fi-FI" sz="1800" kern="0" dirty="0" smtClean="0"/>
              <a:t> </a:t>
            </a:r>
            <a:r>
              <a:rPr lang="fi-FI" sz="1800" i="1" kern="0" dirty="0" smtClean="0"/>
              <a:t>P</a:t>
            </a:r>
            <a:r>
              <a:rPr lang="fi-FI" sz="1800" kern="0" dirty="0" smtClean="0"/>
              <a:t> &gt; </a:t>
            </a:r>
            <a:r>
              <a:rPr lang="fi-FI" sz="1800" kern="0" dirty="0" err="1" smtClean="0"/>
              <a:t>critical</a:t>
            </a:r>
            <a:r>
              <a:rPr lang="fi-FI" sz="1800" kern="0" dirty="0" smtClean="0"/>
              <a:t> </a:t>
            </a:r>
            <a:r>
              <a:rPr lang="fi-FI" sz="1800" kern="0" dirty="0" err="1" smtClean="0"/>
              <a:t>value</a:t>
            </a:r>
            <a:r>
              <a:rPr lang="fi-FI" sz="1800" kern="0" dirty="0" smtClean="0"/>
              <a:t>, as </a:t>
            </a:r>
            <a:r>
              <a:rPr lang="fi-FI" sz="1800" i="1" kern="0" dirty="0" smtClean="0"/>
              <a:t>P</a:t>
            </a:r>
            <a:r>
              <a:rPr lang="fi-FI" sz="1800" kern="0" dirty="0" smtClean="0"/>
              <a:t> </a:t>
            </a:r>
            <a:r>
              <a:rPr lang="fi-FI" sz="1800" kern="0" dirty="0" err="1" smtClean="0"/>
              <a:t>smaller</a:t>
            </a:r>
            <a:r>
              <a:rPr lang="fi-FI" sz="1800" kern="0" dirty="0" smtClean="0"/>
              <a:t> </a:t>
            </a:r>
            <a:r>
              <a:rPr lang="fi-FI" sz="1800" kern="0" dirty="0" err="1" smtClean="0"/>
              <a:t>than</a:t>
            </a:r>
            <a:r>
              <a:rPr lang="fi-FI" sz="1800" kern="0" dirty="0" smtClean="0"/>
              <a:t> P in </a:t>
            </a:r>
            <a:r>
              <a:rPr lang="fi-FI" sz="1800" kern="0" dirty="0" err="1" smtClean="0"/>
              <a:t>variable</a:t>
            </a:r>
            <a:r>
              <a:rPr lang="fi-FI" sz="1800" kern="0" dirty="0" smtClean="0"/>
              <a:t> ”</a:t>
            </a:r>
            <a:r>
              <a:rPr lang="fi-FI" sz="1800" i="1" kern="0" dirty="0" err="1" smtClean="0"/>
              <a:t>proteins</a:t>
            </a:r>
            <a:r>
              <a:rPr lang="fi-FI" sz="1800" kern="0" dirty="0" smtClean="0"/>
              <a:t>”)</a:t>
            </a:r>
            <a:endParaRPr lang="fi-FI" sz="1800" kern="0" dirty="0"/>
          </a:p>
          <a:p>
            <a:pPr>
              <a:defRPr/>
            </a:pPr>
            <a:endParaRPr lang="fi-FI" sz="1800" kern="0" dirty="0"/>
          </a:p>
        </p:txBody>
      </p:sp>
      <p:pic>
        <p:nvPicPr>
          <p:cNvPr id="4" name="Picture 1"/>
          <p:cNvPicPr>
            <a:picLocks noChangeAspect="1"/>
          </p:cNvPicPr>
          <p:nvPr/>
        </p:nvPicPr>
        <p:blipFill>
          <a:blip r:embed="rId2">
            <a:extLst>
              <a:ext uri="{28A0092B-C50C-407E-A947-70E740481C1C}">
                <a14:useLocalDpi xmlns:a14="http://schemas.microsoft.com/office/drawing/2010/main" val="0"/>
              </a:ext>
            </a:extLst>
          </a:blip>
          <a:srcRect l="49861" t="27055" r="39301" b="17055"/>
          <a:stretch>
            <a:fillRect/>
          </a:stretch>
        </p:blipFill>
        <p:spPr bwMode="auto">
          <a:xfrm>
            <a:off x="323850" y="1312863"/>
            <a:ext cx="4464050" cy="543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2"/>
          <p:cNvSpPr txBox="1">
            <a:spLocks noChangeArrowheads="1"/>
          </p:cNvSpPr>
          <p:nvPr/>
        </p:nvSpPr>
        <p:spPr bwMode="auto">
          <a:xfrm>
            <a:off x="3402013" y="1354138"/>
            <a:ext cx="3429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50000"/>
              <a:buFont typeface="Monotype Sorts" panose="05010101010101010101" pitchFamily="2" charset="2"/>
              <a:buChar char="n"/>
              <a:defRPr kumimoji="1" sz="2800">
                <a:solidFill>
                  <a:schemeClr val="tx1"/>
                </a:solidFill>
                <a:latin typeface="Arial" panose="020B0604020202020204" pitchFamily="34" charset="0"/>
              </a:defRPr>
            </a:lvl1pPr>
            <a:lvl2pPr marL="742950" indent="-285750">
              <a:spcBef>
                <a:spcPct val="20000"/>
              </a:spcBef>
              <a:buClr>
                <a:srgbClr val="FF9966"/>
              </a:buClr>
              <a:buSzPct val="75000"/>
              <a:buFont typeface="Monotype Sorts" panose="05010101010101010101" pitchFamily="2" charset="2"/>
              <a:buChar char="u"/>
              <a:defRPr kumimoji="1" sz="2600">
                <a:solidFill>
                  <a:schemeClr val="tx1"/>
                </a:solidFill>
                <a:latin typeface="Arial" panose="020B0604020202020204" pitchFamily="34" charset="0"/>
              </a:defRPr>
            </a:lvl2pPr>
            <a:lvl3pPr marL="1143000" indent="-228600">
              <a:spcBef>
                <a:spcPct val="20000"/>
              </a:spcBef>
              <a:buClr>
                <a:schemeClr val="hlink"/>
              </a:buClr>
              <a:buSzPct val="65000"/>
              <a:buFont typeface="Monotype Sorts" panose="05010101010101010101" pitchFamily="2" charset="2"/>
              <a:buChar char="F"/>
              <a:defRPr kumimoji="1" sz="2400">
                <a:solidFill>
                  <a:schemeClr val="tx1"/>
                </a:solidFill>
                <a:latin typeface="Arial" panose="020B0604020202020204" pitchFamily="34" charset="0"/>
              </a:defRPr>
            </a:lvl3pPr>
            <a:lvl4pPr marL="1600200" indent="-228600">
              <a:spcBef>
                <a:spcPct val="20000"/>
              </a:spcBef>
              <a:buClr>
                <a:schemeClr val="tx2"/>
              </a:buClr>
              <a:buSzPct val="100000"/>
              <a:buChar char="•"/>
              <a:defRPr kumimoji="1" sz="2000">
                <a:solidFill>
                  <a:schemeClr val="tx1"/>
                </a:solidFill>
                <a:latin typeface="Arial" panose="020B0604020202020204" pitchFamily="34" charset="0"/>
              </a:defRPr>
            </a:lvl4pPr>
            <a:lvl5pPr marL="2057400" indent="-228600">
              <a:spcBef>
                <a:spcPct val="20000"/>
              </a:spcBef>
              <a:buClr>
                <a:schemeClr val="hlink"/>
              </a:buClr>
              <a:buSzPct val="100000"/>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9pPr>
          </a:lstStyle>
          <a:p>
            <a:pPr>
              <a:spcBef>
                <a:spcPct val="0"/>
              </a:spcBef>
              <a:buClrTx/>
              <a:buSzTx/>
              <a:buFontTx/>
              <a:buNone/>
            </a:pPr>
            <a:r>
              <a:rPr lang="fi-FI" altLang="fi-FI" sz="2000" b="1">
                <a:latin typeface="Angsana New" panose="02020603050405020304" pitchFamily="18" charset="-34"/>
                <a:cs typeface="Angsana New" panose="02020603050405020304" pitchFamily="18" charset="-34"/>
              </a:rPr>
              <a:t>(i)</a:t>
            </a:r>
          </a:p>
        </p:txBody>
      </p:sp>
      <p:sp>
        <p:nvSpPr>
          <p:cNvPr id="6" name="TextBox 2"/>
          <p:cNvSpPr txBox="1">
            <a:spLocks noChangeArrowheads="1"/>
          </p:cNvSpPr>
          <p:nvPr/>
        </p:nvSpPr>
        <p:spPr bwMode="auto">
          <a:xfrm>
            <a:off x="3636411" y="1214844"/>
            <a:ext cx="64953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4000">
                <a:solidFill>
                  <a:schemeClr val="tx1"/>
                </a:solidFill>
                <a:latin typeface="Arial" panose="020B0604020202020204" pitchFamily="34" charset="0"/>
              </a:defRPr>
            </a:lvl1pPr>
            <a:lvl2pPr marL="742950" indent="-285750">
              <a:defRPr kumimoji="1" sz="4000">
                <a:solidFill>
                  <a:schemeClr val="tx1"/>
                </a:solidFill>
                <a:latin typeface="Arial" panose="020B0604020202020204" pitchFamily="34" charset="0"/>
              </a:defRPr>
            </a:lvl2pPr>
            <a:lvl3pPr marL="1143000" indent="-228600">
              <a:defRPr kumimoji="1" sz="4000">
                <a:solidFill>
                  <a:schemeClr val="tx1"/>
                </a:solidFill>
                <a:latin typeface="Arial" panose="020B0604020202020204" pitchFamily="34" charset="0"/>
              </a:defRPr>
            </a:lvl3pPr>
            <a:lvl4pPr marL="1600200" indent="-228600">
              <a:defRPr kumimoji="1" sz="4000">
                <a:solidFill>
                  <a:schemeClr val="tx1"/>
                </a:solidFill>
                <a:latin typeface="Arial" panose="020B0604020202020204" pitchFamily="34" charset="0"/>
              </a:defRPr>
            </a:lvl4pPr>
            <a:lvl5pPr marL="2057400" indent="-228600">
              <a:defRPr kumimoji="1" sz="4000">
                <a:solidFill>
                  <a:schemeClr val="tx1"/>
                </a:solidFill>
                <a:latin typeface="Arial" panose="020B0604020202020204" pitchFamily="34" charset="0"/>
              </a:defRPr>
            </a:lvl5pPr>
            <a:lvl6pPr marL="2514600" indent="-228600" eaLnBrk="0" fontAlgn="base" hangingPunct="0">
              <a:spcBef>
                <a:spcPct val="0"/>
              </a:spcBef>
              <a:spcAft>
                <a:spcPct val="0"/>
              </a:spcAft>
              <a:defRPr kumimoji="1" sz="4000">
                <a:solidFill>
                  <a:schemeClr val="tx1"/>
                </a:solidFill>
                <a:latin typeface="Arial" panose="020B0604020202020204" pitchFamily="34" charset="0"/>
              </a:defRPr>
            </a:lvl6pPr>
            <a:lvl7pPr marL="2971800" indent="-228600" eaLnBrk="0" fontAlgn="base" hangingPunct="0">
              <a:spcBef>
                <a:spcPct val="0"/>
              </a:spcBef>
              <a:spcAft>
                <a:spcPct val="0"/>
              </a:spcAft>
              <a:defRPr kumimoji="1" sz="4000">
                <a:solidFill>
                  <a:schemeClr val="tx1"/>
                </a:solidFill>
                <a:latin typeface="Arial" panose="020B0604020202020204" pitchFamily="34" charset="0"/>
              </a:defRPr>
            </a:lvl7pPr>
            <a:lvl8pPr marL="3429000" indent="-228600" eaLnBrk="0" fontAlgn="base" hangingPunct="0">
              <a:spcBef>
                <a:spcPct val="0"/>
              </a:spcBef>
              <a:spcAft>
                <a:spcPct val="0"/>
              </a:spcAft>
              <a:defRPr kumimoji="1" sz="4000">
                <a:solidFill>
                  <a:schemeClr val="tx1"/>
                </a:solidFill>
                <a:latin typeface="Arial" panose="020B0604020202020204" pitchFamily="34" charset="0"/>
              </a:defRPr>
            </a:lvl8pPr>
            <a:lvl9pPr marL="3886200" indent="-228600" eaLnBrk="0" fontAlgn="base" hangingPunct="0">
              <a:spcBef>
                <a:spcPct val="0"/>
              </a:spcBef>
              <a:spcAft>
                <a:spcPct val="0"/>
              </a:spcAft>
              <a:defRPr kumimoji="1" sz="4000">
                <a:solidFill>
                  <a:schemeClr val="tx1"/>
                </a:solidFill>
                <a:latin typeface="Arial" panose="020B0604020202020204" pitchFamily="34" charset="0"/>
              </a:defRPr>
            </a:lvl9pPr>
          </a:lstStyle>
          <a:p>
            <a:r>
              <a:rPr lang="fi-FI" altLang="fi-FI" sz="1100" dirty="0" smtClean="0"/>
              <a:t>Q=0.25</a:t>
            </a:r>
            <a:endParaRPr lang="fi-FI" altLang="fi-FI" sz="1100" dirty="0"/>
          </a:p>
        </p:txBody>
      </p:sp>
      <p:sp>
        <p:nvSpPr>
          <p:cNvPr id="7" name="TextBox 6"/>
          <p:cNvSpPr txBox="1"/>
          <p:nvPr/>
        </p:nvSpPr>
        <p:spPr>
          <a:xfrm>
            <a:off x="4302002" y="1212796"/>
            <a:ext cx="625492" cy="1379865"/>
          </a:xfrm>
          <a:prstGeom prst="rect">
            <a:avLst/>
          </a:prstGeom>
          <a:noFill/>
        </p:spPr>
        <p:txBody>
          <a:bodyPr wrap="none">
            <a:spAutoFit/>
          </a:bodyPr>
          <a:lstStyle/>
          <a:p>
            <a:pPr>
              <a:defRPr/>
            </a:pPr>
            <a:r>
              <a:rPr lang="fi-FI" sz="1100" dirty="0" smtClean="0">
                <a:solidFill>
                  <a:schemeClr val="bg1">
                    <a:lumMod val="50000"/>
                  </a:schemeClr>
                </a:solidFill>
              </a:rPr>
              <a:t>Q=0.05</a:t>
            </a:r>
            <a:endParaRPr lang="fi-FI" sz="1100" dirty="0">
              <a:solidFill>
                <a:schemeClr val="bg1">
                  <a:lumMod val="50000"/>
                </a:schemeClr>
              </a:solidFill>
            </a:endParaRPr>
          </a:p>
          <a:p>
            <a:pPr>
              <a:defRPr/>
            </a:pPr>
            <a:endParaRPr lang="fi-FI" sz="1100" dirty="0">
              <a:solidFill>
                <a:schemeClr val="bg1">
                  <a:lumMod val="50000"/>
                </a:schemeClr>
              </a:solidFill>
            </a:endParaRPr>
          </a:p>
          <a:p>
            <a:pPr>
              <a:defRPr/>
            </a:pPr>
            <a:endParaRPr lang="fi-FI" sz="1100" dirty="0">
              <a:solidFill>
                <a:schemeClr val="bg1">
                  <a:lumMod val="50000"/>
                </a:schemeClr>
              </a:solidFill>
            </a:endParaRPr>
          </a:p>
          <a:p>
            <a:pPr>
              <a:spcBef>
                <a:spcPts val="200"/>
              </a:spcBef>
              <a:defRPr/>
            </a:pPr>
            <a:r>
              <a:rPr lang="fi-FI" sz="1100" dirty="0" smtClean="0">
                <a:solidFill>
                  <a:schemeClr val="bg1">
                    <a:lumMod val="50000"/>
                  </a:schemeClr>
                </a:solidFill>
              </a:rPr>
              <a:t>0.002</a:t>
            </a:r>
            <a:endParaRPr lang="fi-FI" sz="1100" dirty="0">
              <a:solidFill>
                <a:schemeClr val="bg1">
                  <a:lumMod val="50000"/>
                </a:schemeClr>
              </a:solidFill>
            </a:endParaRPr>
          </a:p>
          <a:p>
            <a:pPr>
              <a:spcBef>
                <a:spcPts val="200"/>
              </a:spcBef>
              <a:defRPr/>
            </a:pPr>
            <a:r>
              <a:rPr lang="fi-FI" sz="1100" dirty="0" smtClean="0">
                <a:solidFill>
                  <a:schemeClr val="bg1">
                    <a:lumMod val="50000"/>
                  </a:schemeClr>
                </a:solidFill>
              </a:rPr>
              <a:t>0.004</a:t>
            </a:r>
            <a:endParaRPr lang="fi-FI" sz="1100" dirty="0">
              <a:solidFill>
                <a:schemeClr val="bg1">
                  <a:lumMod val="50000"/>
                </a:schemeClr>
              </a:solidFill>
            </a:endParaRPr>
          </a:p>
          <a:p>
            <a:pPr>
              <a:spcBef>
                <a:spcPts val="200"/>
              </a:spcBef>
              <a:defRPr/>
            </a:pPr>
            <a:r>
              <a:rPr lang="fi-FI" sz="1100" dirty="0" smtClean="0">
                <a:solidFill>
                  <a:schemeClr val="bg1">
                    <a:lumMod val="50000"/>
                  </a:schemeClr>
                </a:solidFill>
              </a:rPr>
              <a:t>0.006</a:t>
            </a:r>
            <a:endParaRPr lang="fi-FI" sz="1100" dirty="0">
              <a:solidFill>
                <a:schemeClr val="bg1">
                  <a:lumMod val="50000"/>
                </a:schemeClr>
              </a:solidFill>
            </a:endParaRPr>
          </a:p>
          <a:p>
            <a:pPr>
              <a:spcBef>
                <a:spcPts val="200"/>
              </a:spcBef>
              <a:defRPr/>
            </a:pPr>
            <a:r>
              <a:rPr lang="fi-FI" sz="1100" dirty="0" smtClean="0">
                <a:solidFill>
                  <a:schemeClr val="bg1">
                    <a:lumMod val="50000"/>
                  </a:schemeClr>
                </a:solidFill>
              </a:rPr>
              <a:t>0.008</a:t>
            </a:r>
            <a:endParaRPr lang="fi-FI" sz="1100" dirty="0">
              <a:solidFill>
                <a:schemeClr val="bg1">
                  <a:lumMod val="50000"/>
                </a:schemeClr>
              </a:solidFill>
            </a:endParaRPr>
          </a:p>
        </p:txBody>
      </p:sp>
    </p:spTree>
    <p:extLst>
      <p:ext uri="{BB962C8B-B14F-4D97-AF65-F5344CB8AC3E}">
        <p14:creationId xmlns:p14="http://schemas.microsoft.com/office/powerpoint/2010/main" val="39188879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976409" y="1532437"/>
            <a:ext cx="7398179" cy="3880773"/>
          </a:xfrm>
        </p:spPr>
        <p:txBody>
          <a:bodyPr>
            <a:noAutofit/>
          </a:bodyPr>
          <a:lstStyle/>
          <a:p>
            <a:pPr lvl="0">
              <a:spcBef>
                <a:spcPts val="1800"/>
              </a:spcBef>
            </a:pPr>
            <a:r>
              <a:rPr lang="fi-FI" sz="3600" i="1" dirty="0"/>
              <a:t>Statistical </a:t>
            </a:r>
            <a:r>
              <a:rPr lang="fi-FI" sz="3600" i="1" dirty="0" err="1"/>
              <a:t>significance</a:t>
            </a:r>
            <a:r>
              <a:rPr lang="fi-FI" sz="3600" i="1" dirty="0"/>
              <a:t> </a:t>
            </a:r>
            <a:r>
              <a:rPr lang="fi-FI" sz="3600" dirty="0"/>
              <a:t>vs. </a:t>
            </a:r>
            <a:r>
              <a:rPr lang="fi-FI" sz="3600" i="1" dirty="0" err="1"/>
              <a:t>effect</a:t>
            </a:r>
            <a:r>
              <a:rPr lang="fi-FI" sz="3600" dirty="0"/>
              <a:t>?</a:t>
            </a:r>
          </a:p>
          <a:p>
            <a:pPr lvl="0">
              <a:spcBef>
                <a:spcPts val="1800"/>
              </a:spcBef>
            </a:pPr>
            <a:r>
              <a:rPr lang="en-US" sz="3600" i="1" dirty="0"/>
              <a:t>“The difference between ‘significant’ and ‘not significant’ is not itself statistically significant”</a:t>
            </a:r>
            <a:endParaRPr lang="fi-FI" sz="3600" dirty="0"/>
          </a:p>
          <a:p>
            <a:pPr lvl="0">
              <a:spcBef>
                <a:spcPts val="1800"/>
              </a:spcBef>
            </a:pPr>
            <a:r>
              <a:rPr lang="en-US" sz="3600" i="1" dirty="0"/>
              <a:t>”Absence of evidence is not evidence of absence</a:t>
            </a:r>
            <a:endParaRPr lang="fi-FI" sz="3600" dirty="0"/>
          </a:p>
        </p:txBody>
      </p:sp>
      <p:sp>
        <p:nvSpPr>
          <p:cNvPr id="6" name="TextBox 5"/>
          <p:cNvSpPr txBox="1">
            <a:spLocks noChangeArrowheads="1"/>
          </p:cNvSpPr>
          <p:nvPr/>
        </p:nvSpPr>
        <p:spPr bwMode="auto">
          <a:xfrm>
            <a:off x="1976409" y="357809"/>
            <a:ext cx="426911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50000"/>
              <a:buFont typeface="Monotype Sorts" panose="05010101010101010101" pitchFamily="2" charset="2"/>
              <a:buChar char="n"/>
              <a:defRPr kumimoji="1" sz="2800">
                <a:solidFill>
                  <a:schemeClr val="tx1"/>
                </a:solidFill>
                <a:latin typeface="Arial" panose="020B0604020202020204" pitchFamily="34" charset="0"/>
              </a:defRPr>
            </a:lvl1pPr>
            <a:lvl2pPr marL="742950" indent="-285750">
              <a:spcBef>
                <a:spcPct val="20000"/>
              </a:spcBef>
              <a:buClr>
                <a:srgbClr val="FF9966"/>
              </a:buClr>
              <a:buSzPct val="75000"/>
              <a:buFont typeface="Monotype Sorts" panose="05010101010101010101" pitchFamily="2" charset="2"/>
              <a:buChar char="u"/>
              <a:defRPr kumimoji="1" sz="2600">
                <a:solidFill>
                  <a:schemeClr val="tx1"/>
                </a:solidFill>
                <a:latin typeface="Arial" panose="020B0604020202020204" pitchFamily="34" charset="0"/>
              </a:defRPr>
            </a:lvl2pPr>
            <a:lvl3pPr marL="1143000" indent="-228600">
              <a:spcBef>
                <a:spcPct val="20000"/>
              </a:spcBef>
              <a:buClr>
                <a:schemeClr val="hlink"/>
              </a:buClr>
              <a:buSzPct val="65000"/>
              <a:buFont typeface="Monotype Sorts" panose="05010101010101010101" pitchFamily="2" charset="2"/>
              <a:buChar char="F"/>
              <a:defRPr kumimoji="1" sz="2400">
                <a:solidFill>
                  <a:schemeClr val="tx1"/>
                </a:solidFill>
                <a:latin typeface="Arial" panose="020B0604020202020204" pitchFamily="34" charset="0"/>
              </a:defRPr>
            </a:lvl3pPr>
            <a:lvl4pPr marL="1600200" indent="-228600">
              <a:spcBef>
                <a:spcPct val="20000"/>
              </a:spcBef>
              <a:buClr>
                <a:schemeClr val="tx2"/>
              </a:buClr>
              <a:buSzPct val="100000"/>
              <a:buChar char="•"/>
              <a:defRPr kumimoji="1" sz="2000">
                <a:solidFill>
                  <a:schemeClr val="tx1"/>
                </a:solidFill>
                <a:latin typeface="Arial" panose="020B0604020202020204" pitchFamily="34" charset="0"/>
              </a:defRPr>
            </a:lvl4pPr>
            <a:lvl5pPr marL="2057400" indent="-228600">
              <a:spcBef>
                <a:spcPct val="20000"/>
              </a:spcBef>
              <a:buClr>
                <a:schemeClr val="hlink"/>
              </a:buClr>
              <a:buSzPct val="100000"/>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9pPr>
          </a:lstStyle>
          <a:p>
            <a:pPr algn="ctr">
              <a:spcBef>
                <a:spcPct val="0"/>
              </a:spcBef>
              <a:buClrTx/>
              <a:buSzTx/>
              <a:buFontTx/>
              <a:buNone/>
            </a:pPr>
            <a:r>
              <a:rPr lang="fi-FI" altLang="fi-FI" sz="4800" b="1" dirty="0" err="1" smtClean="0">
                <a:solidFill>
                  <a:schemeClr val="accent1"/>
                </a:solidFill>
                <a:latin typeface="+mj-lt"/>
                <a:ea typeface="+mj-ea"/>
                <a:cs typeface="+mj-cs"/>
              </a:rPr>
              <a:t>Interpretation</a:t>
            </a:r>
            <a:endParaRPr lang="fi-FI" altLang="fi-FI" sz="4800" b="1" dirty="0">
              <a:solidFill>
                <a:schemeClr val="accent1"/>
              </a:solidFill>
              <a:latin typeface="+mj-lt"/>
              <a:ea typeface="+mj-ea"/>
              <a:cs typeface="+mj-cs"/>
            </a:endParaRPr>
          </a:p>
        </p:txBody>
      </p:sp>
    </p:spTree>
    <p:extLst>
      <p:ext uri="{BB962C8B-B14F-4D97-AF65-F5344CB8AC3E}">
        <p14:creationId xmlns:p14="http://schemas.microsoft.com/office/powerpoint/2010/main" val="8743787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6277" y="380752"/>
            <a:ext cx="8596668" cy="1320800"/>
          </a:xfrm>
        </p:spPr>
        <p:txBody>
          <a:bodyPr>
            <a:normAutofit/>
          </a:bodyPr>
          <a:lstStyle/>
          <a:p>
            <a:r>
              <a:rPr lang="fi-FI" sz="4800" b="1" dirty="0" smtClean="0"/>
              <a:t>Statistical Power</a:t>
            </a:r>
            <a:endParaRPr lang="fi-FI" sz="4800" b="1" dirty="0"/>
          </a:p>
        </p:txBody>
      </p:sp>
      <p:pic>
        <p:nvPicPr>
          <p:cNvPr id="4" name="Picture 2" descr="http://www.bayesian-inference.com/images/ban-samplesize.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450" y="1844675"/>
            <a:ext cx="7426325" cy="396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26426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156277" y="380752"/>
            <a:ext cx="8596668" cy="1320800"/>
          </a:xfrm>
        </p:spPr>
        <p:txBody>
          <a:bodyPr>
            <a:normAutofit/>
          </a:bodyPr>
          <a:lstStyle/>
          <a:p>
            <a:r>
              <a:rPr lang="fi-FI" sz="4800" b="1" dirty="0" smtClean="0"/>
              <a:t>Power </a:t>
            </a:r>
            <a:r>
              <a:rPr lang="fi-FI" sz="4800" b="1" dirty="0" err="1" smtClean="0"/>
              <a:t>analyses</a:t>
            </a:r>
            <a:endParaRPr lang="fi-FI" sz="4800" b="1" dirty="0"/>
          </a:p>
        </p:txBody>
      </p:sp>
      <p:sp>
        <p:nvSpPr>
          <p:cNvPr id="5" name="Content Placeholder 2"/>
          <p:cNvSpPr txBox="1">
            <a:spLocks/>
          </p:cNvSpPr>
          <p:nvPr/>
        </p:nvSpPr>
        <p:spPr>
          <a:xfrm>
            <a:off x="2259644" y="1588094"/>
            <a:ext cx="6828697" cy="388077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spcBef>
                <a:spcPts val="1800"/>
              </a:spcBef>
            </a:pPr>
            <a:r>
              <a:rPr lang="en-US" sz="3600" dirty="0"/>
              <a:t>Well done sample size (power) analyses should be part of all study plans</a:t>
            </a:r>
          </a:p>
          <a:p>
            <a:pPr>
              <a:spcBef>
                <a:spcPts val="1800"/>
              </a:spcBef>
            </a:pPr>
            <a:r>
              <a:rPr lang="en-US" sz="3600" dirty="0"/>
              <a:t>Too much research done with small samples </a:t>
            </a:r>
            <a:r>
              <a:rPr lang="en-US" sz="3600" dirty="0" smtClean="0">
                <a:sym typeface="Wingdings" panose="05000000000000000000" pitchFamily="2" charset="2"/>
              </a:rPr>
              <a:t></a:t>
            </a:r>
            <a:r>
              <a:rPr lang="en-US" sz="3600" dirty="0" smtClean="0"/>
              <a:t> </a:t>
            </a:r>
            <a:r>
              <a:rPr lang="en-US" sz="3600" dirty="0"/>
              <a:t>ethical problem!</a:t>
            </a:r>
          </a:p>
        </p:txBody>
      </p:sp>
    </p:spTree>
    <p:extLst>
      <p:ext uri="{BB962C8B-B14F-4D97-AF65-F5344CB8AC3E}">
        <p14:creationId xmlns:p14="http://schemas.microsoft.com/office/powerpoint/2010/main" val="20271812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5588" y="1149172"/>
            <a:ext cx="3201507" cy="1320800"/>
          </a:xfrm>
        </p:spPr>
        <p:txBody>
          <a:bodyPr>
            <a:normAutofit/>
          </a:bodyPr>
          <a:lstStyle/>
          <a:p>
            <a:r>
              <a:rPr lang="fi-FI" sz="4800" b="1" dirty="0" smtClean="0"/>
              <a:t>CONTENTS</a:t>
            </a:r>
            <a:endParaRPr lang="fi-FI" sz="4800" b="1" dirty="0"/>
          </a:p>
        </p:txBody>
      </p:sp>
      <p:sp>
        <p:nvSpPr>
          <p:cNvPr id="3" name="Content Placeholder 2"/>
          <p:cNvSpPr>
            <a:spLocks noGrp="1"/>
          </p:cNvSpPr>
          <p:nvPr>
            <p:ph idx="1"/>
          </p:nvPr>
        </p:nvSpPr>
        <p:spPr>
          <a:xfrm>
            <a:off x="4857790" y="433612"/>
            <a:ext cx="8596668" cy="3880773"/>
          </a:xfrm>
        </p:spPr>
        <p:txBody>
          <a:bodyPr>
            <a:noAutofit/>
          </a:bodyPr>
          <a:lstStyle/>
          <a:p>
            <a:pPr lvl="0">
              <a:lnSpc>
                <a:spcPct val="150000"/>
              </a:lnSpc>
            </a:pPr>
            <a:r>
              <a:rPr lang="en-US" sz="2800" dirty="0"/>
              <a:t>Ethical guidelines</a:t>
            </a:r>
          </a:p>
          <a:p>
            <a:pPr lvl="0">
              <a:lnSpc>
                <a:spcPct val="150000"/>
              </a:lnSpc>
            </a:pPr>
            <a:r>
              <a:rPr lang="en-US" sz="2800" dirty="0"/>
              <a:t>Errors in statistics</a:t>
            </a:r>
          </a:p>
          <a:p>
            <a:pPr lvl="0">
              <a:lnSpc>
                <a:spcPct val="150000"/>
              </a:lnSpc>
            </a:pPr>
            <a:r>
              <a:rPr lang="en-US" sz="2800" dirty="0"/>
              <a:t>Test assumptions</a:t>
            </a:r>
          </a:p>
          <a:p>
            <a:pPr lvl="0">
              <a:lnSpc>
                <a:spcPct val="150000"/>
              </a:lnSpc>
            </a:pPr>
            <a:r>
              <a:rPr lang="en-US" sz="2800" dirty="0"/>
              <a:t>Multiple testing</a:t>
            </a:r>
          </a:p>
          <a:p>
            <a:pPr lvl="0">
              <a:lnSpc>
                <a:spcPct val="150000"/>
              </a:lnSpc>
            </a:pPr>
            <a:r>
              <a:rPr lang="en-US" sz="2800" dirty="0"/>
              <a:t>Power and attrition</a:t>
            </a:r>
          </a:p>
          <a:p>
            <a:pPr lvl="0">
              <a:lnSpc>
                <a:spcPct val="150000"/>
              </a:lnSpc>
            </a:pPr>
            <a:r>
              <a:rPr lang="en-US" sz="2800" dirty="0"/>
              <a:t>Clinical trials</a:t>
            </a:r>
          </a:p>
          <a:p>
            <a:pPr lvl="0">
              <a:lnSpc>
                <a:spcPct val="150000"/>
              </a:lnSpc>
            </a:pPr>
            <a:r>
              <a:rPr lang="en-US" sz="2800" dirty="0"/>
              <a:t>Publication bias</a:t>
            </a:r>
          </a:p>
          <a:p>
            <a:pPr lvl="0">
              <a:lnSpc>
                <a:spcPct val="150000"/>
              </a:lnSpc>
            </a:pPr>
            <a:r>
              <a:rPr lang="en-US" sz="2800" dirty="0"/>
              <a:t>References</a:t>
            </a:r>
          </a:p>
        </p:txBody>
      </p:sp>
    </p:spTree>
    <p:extLst>
      <p:ext uri="{BB962C8B-B14F-4D97-AF65-F5344CB8AC3E}">
        <p14:creationId xmlns:p14="http://schemas.microsoft.com/office/powerpoint/2010/main" val="19035583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476317" y="127199"/>
            <a:ext cx="8596668" cy="1320800"/>
          </a:xfrm>
        </p:spPr>
        <p:txBody>
          <a:bodyPr>
            <a:normAutofit/>
          </a:bodyPr>
          <a:lstStyle/>
          <a:p>
            <a:r>
              <a:rPr lang="fi-FI" sz="4800" b="1" dirty="0" smtClean="0"/>
              <a:t>Power </a:t>
            </a:r>
            <a:r>
              <a:rPr lang="fi-FI" sz="4800" b="1" dirty="0" err="1" smtClean="0"/>
              <a:t>analyses</a:t>
            </a:r>
            <a:endParaRPr lang="fi-FI" sz="4800" b="1" dirty="0"/>
          </a:p>
        </p:txBody>
      </p:sp>
      <p:sp>
        <p:nvSpPr>
          <p:cNvPr id="6" name="Rectangle 5"/>
          <p:cNvSpPr/>
          <p:nvPr/>
        </p:nvSpPr>
        <p:spPr>
          <a:xfrm>
            <a:off x="3116260" y="6393050"/>
            <a:ext cx="4162485" cy="369332"/>
          </a:xfrm>
          <a:prstGeom prst="rect">
            <a:avLst/>
          </a:prstGeom>
        </p:spPr>
        <p:txBody>
          <a:bodyPr wrap="none">
            <a:spAutoFit/>
          </a:bodyPr>
          <a:lstStyle/>
          <a:p>
            <a:pPr algn="ctr">
              <a:defRPr/>
            </a:pPr>
            <a:r>
              <a:rPr lang="fi-FI" altLang="fi-FI" dirty="0" err="1">
                <a:solidFill>
                  <a:schemeClr val="bg1">
                    <a:lumMod val="50000"/>
                  </a:schemeClr>
                </a:solidFill>
              </a:rPr>
              <a:t>Moher</a:t>
            </a:r>
            <a:r>
              <a:rPr lang="fi-FI" altLang="fi-FI" dirty="0">
                <a:solidFill>
                  <a:schemeClr val="bg1">
                    <a:lumMod val="50000"/>
                  </a:schemeClr>
                </a:solidFill>
              </a:rPr>
              <a:t> et al. CONSORT </a:t>
            </a:r>
            <a:r>
              <a:rPr lang="fi-FI" altLang="fi-FI" dirty="0" err="1">
                <a:solidFill>
                  <a:schemeClr val="bg1">
                    <a:lumMod val="50000"/>
                  </a:schemeClr>
                </a:solidFill>
              </a:rPr>
              <a:t>statement</a:t>
            </a:r>
            <a:r>
              <a:rPr lang="fi-FI" altLang="fi-FI" dirty="0">
                <a:solidFill>
                  <a:schemeClr val="bg1">
                    <a:lumMod val="50000"/>
                  </a:schemeClr>
                </a:solidFill>
              </a:rPr>
              <a:t> 2010</a:t>
            </a:r>
          </a:p>
        </p:txBody>
      </p:sp>
      <p:sp>
        <p:nvSpPr>
          <p:cNvPr id="7" name="Content Placeholder 2"/>
          <p:cNvSpPr txBox="1">
            <a:spLocks/>
          </p:cNvSpPr>
          <p:nvPr/>
        </p:nvSpPr>
        <p:spPr>
          <a:xfrm>
            <a:off x="1040369" y="1091138"/>
            <a:ext cx="9109471" cy="388077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spcBef>
                <a:spcPts val="1800"/>
              </a:spcBef>
            </a:pPr>
            <a:r>
              <a:rPr lang="en-US" sz="2800" dirty="0"/>
              <a:t>Samples sizes in clinical trials are usually small, e.g.</a:t>
            </a:r>
          </a:p>
          <a:p>
            <a:pPr lvl="1">
              <a:spcBef>
                <a:spcPts val="1800"/>
              </a:spcBef>
            </a:pPr>
            <a:r>
              <a:rPr lang="en-US" sz="2600" dirty="0"/>
              <a:t>Rheumatoid arthritis: median sample size 54 patients (196 trials)</a:t>
            </a:r>
          </a:p>
          <a:p>
            <a:pPr lvl="1">
              <a:spcBef>
                <a:spcPts val="1800"/>
              </a:spcBef>
            </a:pPr>
            <a:r>
              <a:rPr lang="en-US" sz="2600" dirty="0"/>
              <a:t>Skin diseases: 46 patients (73 trials)</a:t>
            </a:r>
          </a:p>
          <a:p>
            <a:pPr lvl="1">
              <a:spcBef>
                <a:spcPts val="1800"/>
              </a:spcBef>
            </a:pPr>
            <a:r>
              <a:rPr lang="en-US" sz="2600" dirty="0"/>
              <a:t>Schizophrenia: 65 patients (2000 trials)</a:t>
            </a:r>
          </a:p>
          <a:p>
            <a:pPr>
              <a:spcBef>
                <a:spcPts val="1800"/>
              </a:spcBef>
            </a:pPr>
            <a:r>
              <a:rPr lang="en-US" sz="2800" dirty="0"/>
              <a:t>Sample size is usually not based on anything!</a:t>
            </a:r>
          </a:p>
          <a:p>
            <a:pPr>
              <a:spcBef>
                <a:spcPts val="1800"/>
              </a:spcBef>
            </a:pPr>
            <a:r>
              <a:rPr lang="en-US" sz="2800" dirty="0"/>
              <a:t>Post hoc power calculations are unnecessary, confidence intervals tell about power</a:t>
            </a:r>
          </a:p>
        </p:txBody>
      </p:sp>
    </p:spTree>
    <p:extLst>
      <p:ext uri="{BB962C8B-B14F-4D97-AF65-F5344CB8AC3E}">
        <p14:creationId xmlns:p14="http://schemas.microsoft.com/office/powerpoint/2010/main" val="29839576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972911" y="126310"/>
            <a:ext cx="8596668" cy="1320800"/>
          </a:xfrm>
        </p:spPr>
        <p:txBody>
          <a:bodyPr>
            <a:normAutofit/>
          </a:bodyPr>
          <a:lstStyle/>
          <a:p>
            <a:r>
              <a:rPr lang="fi-FI" sz="4800" b="1" dirty="0" smtClean="0"/>
              <a:t>Power </a:t>
            </a:r>
            <a:r>
              <a:rPr lang="fi-FI" sz="4800" b="1" dirty="0" err="1" smtClean="0"/>
              <a:t>analyses</a:t>
            </a:r>
            <a:endParaRPr lang="fi-FI" sz="4800" b="1" dirty="0"/>
          </a:p>
        </p:txBody>
      </p:sp>
      <p:sp>
        <p:nvSpPr>
          <p:cNvPr id="7" name="Content Placeholder 2"/>
          <p:cNvSpPr txBox="1">
            <a:spLocks/>
          </p:cNvSpPr>
          <p:nvPr/>
        </p:nvSpPr>
        <p:spPr>
          <a:xfrm>
            <a:off x="1716509" y="1188030"/>
            <a:ext cx="9109471" cy="388077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spcBef>
                <a:spcPts val="1800"/>
              </a:spcBef>
              <a:buNone/>
            </a:pPr>
            <a:r>
              <a:rPr lang="en-US" sz="2800" b="1" dirty="0"/>
              <a:t>Need to know</a:t>
            </a:r>
          </a:p>
          <a:p>
            <a:pPr>
              <a:spcBef>
                <a:spcPts val="1800"/>
              </a:spcBef>
            </a:pPr>
            <a:r>
              <a:rPr lang="en-US" sz="2800" dirty="0"/>
              <a:t>Number of persons</a:t>
            </a:r>
          </a:p>
          <a:p>
            <a:pPr>
              <a:spcBef>
                <a:spcPts val="1800"/>
              </a:spcBef>
            </a:pPr>
            <a:r>
              <a:rPr lang="en-US" sz="2800" dirty="0"/>
              <a:t>Prevalence of the primary outcome (expected number of events)</a:t>
            </a:r>
          </a:p>
          <a:p>
            <a:pPr marL="0" indent="0">
              <a:spcBef>
                <a:spcPts val="1800"/>
              </a:spcBef>
              <a:buNone/>
            </a:pPr>
            <a:r>
              <a:rPr lang="en-US" sz="2800" b="1" dirty="0"/>
              <a:t>Assumptions to be made</a:t>
            </a:r>
          </a:p>
          <a:p>
            <a:pPr>
              <a:spcBef>
                <a:spcPts val="1800"/>
              </a:spcBef>
            </a:pPr>
            <a:r>
              <a:rPr lang="en-US" sz="2800" dirty="0"/>
              <a:t>Effect size</a:t>
            </a:r>
          </a:p>
          <a:p>
            <a:pPr>
              <a:spcBef>
                <a:spcPts val="1800"/>
              </a:spcBef>
            </a:pPr>
            <a:r>
              <a:rPr lang="en-US" sz="2800" dirty="0"/>
              <a:t>Significance level (α)</a:t>
            </a:r>
          </a:p>
          <a:p>
            <a:pPr>
              <a:spcBef>
                <a:spcPts val="1800"/>
              </a:spcBef>
            </a:pPr>
            <a:r>
              <a:rPr lang="en-US" sz="2800" dirty="0"/>
              <a:t>Statistical power (1-β)</a:t>
            </a:r>
          </a:p>
          <a:p>
            <a:pPr>
              <a:spcBef>
                <a:spcPts val="1800"/>
              </a:spcBef>
            </a:pPr>
            <a:endParaRPr lang="en-US" sz="2800" dirty="0"/>
          </a:p>
        </p:txBody>
      </p:sp>
    </p:spTree>
    <p:extLst>
      <p:ext uri="{BB962C8B-B14F-4D97-AF65-F5344CB8AC3E}">
        <p14:creationId xmlns:p14="http://schemas.microsoft.com/office/powerpoint/2010/main" val="18375955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51005" y="6394548"/>
            <a:ext cx="6096000" cy="307777"/>
          </a:xfrm>
          <a:prstGeom prst="rect">
            <a:avLst/>
          </a:prstGeom>
          <a:solidFill>
            <a:schemeClr val="bg1"/>
          </a:solidFill>
        </p:spPr>
        <p:txBody>
          <a:bodyPr>
            <a:spAutoFit/>
          </a:bodyPr>
          <a:lstStyle/>
          <a:p>
            <a:pPr>
              <a:defRPr/>
            </a:pPr>
            <a:r>
              <a:rPr lang="fi-FI" sz="1400" dirty="0" err="1">
                <a:solidFill>
                  <a:schemeClr val="bg1">
                    <a:lumMod val="50000"/>
                  </a:schemeClr>
                </a:solidFill>
                <a:latin typeface="Arial" charset="0"/>
              </a:rPr>
              <a:t>Suresh</a:t>
            </a:r>
            <a:r>
              <a:rPr lang="fi-FI" sz="1400" dirty="0">
                <a:solidFill>
                  <a:schemeClr val="bg1">
                    <a:lumMod val="50000"/>
                  </a:schemeClr>
                </a:solidFill>
                <a:latin typeface="Arial" charset="0"/>
              </a:rPr>
              <a:t> KP &amp; </a:t>
            </a:r>
            <a:r>
              <a:rPr lang="fi-FI" sz="1400" dirty="0" err="1">
                <a:solidFill>
                  <a:schemeClr val="bg1">
                    <a:lumMod val="50000"/>
                  </a:schemeClr>
                </a:solidFill>
                <a:latin typeface="Arial" charset="0"/>
              </a:rPr>
              <a:t>Chandrashekara</a:t>
            </a:r>
            <a:r>
              <a:rPr lang="fi-FI" sz="1400" dirty="0">
                <a:solidFill>
                  <a:schemeClr val="bg1">
                    <a:lumMod val="50000"/>
                  </a:schemeClr>
                </a:solidFill>
                <a:latin typeface="Arial" charset="0"/>
              </a:rPr>
              <a:t> S. J </a:t>
            </a:r>
            <a:r>
              <a:rPr lang="fi-FI" sz="1400" dirty="0" err="1">
                <a:solidFill>
                  <a:schemeClr val="bg1">
                    <a:lumMod val="50000"/>
                  </a:schemeClr>
                </a:solidFill>
                <a:latin typeface="Arial" charset="0"/>
              </a:rPr>
              <a:t>Hum</a:t>
            </a:r>
            <a:r>
              <a:rPr lang="fi-FI" sz="1400" dirty="0">
                <a:solidFill>
                  <a:schemeClr val="bg1">
                    <a:lumMod val="50000"/>
                  </a:schemeClr>
                </a:solidFill>
                <a:latin typeface="Arial" charset="0"/>
              </a:rPr>
              <a:t> </a:t>
            </a:r>
            <a:r>
              <a:rPr lang="fi-FI" sz="1400" dirty="0" err="1">
                <a:solidFill>
                  <a:schemeClr val="bg1">
                    <a:lumMod val="50000"/>
                  </a:schemeClr>
                </a:solidFill>
                <a:latin typeface="Arial" charset="0"/>
              </a:rPr>
              <a:t>Reprod</a:t>
            </a:r>
            <a:r>
              <a:rPr lang="fi-FI" sz="1400" dirty="0">
                <a:solidFill>
                  <a:schemeClr val="bg1">
                    <a:lumMod val="50000"/>
                  </a:schemeClr>
                </a:solidFill>
                <a:latin typeface="Arial" charset="0"/>
              </a:rPr>
              <a:t> </a:t>
            </a:r>
            <a:r>
              <a:rPr lang="fi-FI" sz="1400" dirty="0" err="1">
                <a:solidFill>
                  <a:schemeClr val="bg1">
                    <a:lumMod val="50000"/>
                  </a:schemeClr>
                </a:solidFill>
                <a:latin typeface="Arial" charset="0"/>
              </a:rPr>
              <a:t>Sci</a:t>
            </a:r>
            <a:r>
              <a:rPr lang="fi-FI" sz="1400" dirty="0">
                <a:solidFill>
                  <a:schemeClr val="bg1">
                    <a:lumMod val="50000"/>
                  </a:schemeClr>
                </a:solidFill>
                <a:latin typeface="Arial" charset="0"/>
              </a:rPr>
              <a:t> 2012; 5: 7–13. </a:t>
            </a:r>
          </a:p>
        </p:txBody>
      </p:sp>
      <p:sp>
        <p:nvSpPr>
          <p:cNvPr id="4" name="Content Placeholder 2"/>
          <p:cNvSpPr txBox="1">
            <a:spLocks/>
          </p:cNvSpPr>
          <p:nvPr/>
        </p:nvSpPr>
        <p:spPr>
          <a:xfrm>
            <a:off x="624841" y="197430"/>
            <a:ext cx="9570719" cy="388077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spcBef>
                <a:spcPts val="1800"/>
              </a:spcBef>
              <a:buNone/>
            </a:pPr>
            <a:r>
              <a:rPr lang="en-US" sz="2800" b="1" dirty="0"/>
              <a:t>Alpha i.e. significance level (e.g. 0.05 or 5%)</a:t>
            </a:r>
          </a:p>
          <a:p>
            <a:pPr>
              <a:spcBef>
                <a:spcPts val="1800"/>
              </a:spcBef>
            </a:pPr>
            <a:r>
              <a:rPr lang="en-US" sz="2800" dirty="0" err="1"/>
              <a:t>Probabibility</a:t>
            </a:r>
            <a:r>
              <a:rPr lang="en-US" sz="2800" dirty="0"/>
              <a:t> that difference is found but it is not real (false positive </a:t>
            </a:r>
            <a:r>
              <a:rPr lang="en-US" sz="2800" dirty="0" smtClean="0"/>
              <a:t>finding)</a:t>
            </a:r>
          </a:p>
          <a:p>
            <a:pPr marL="0" indent="0">
              <a:spcBef>
                <a:spcPts val="1800"/>
              </a:spcBef>
              <a:buNone/>
            </a:pPr>
            <a:r>
              <a:rPr lang="en-US" sz="2800" b="1" dirty="0" smtClean="0"/>
              <a:t>Beta </a:t>
            </a:r>
            <a:r>
              <a:rPr lang="en-US" sz="2800" b="1" dirty="0"/>
              <a:t>i.e. power (e.g. 0.8 or 80%)</a:t>
            </a:r>
          </a:p>
          <a:p>
            <a:pPr>
              <a:spcBef>
                <a:spcPts val="1800"/>
              </a:spcBef>
            </a:pPr>
            <a:r>
              <a:rPr lang="en-US" sz="2800" dirty="0"/>
              <a:t>Probability that the found difference is </a:t>
            </a:r>
            <a:r>
              <a:rPr lang="en-US" sz="2800" dirty="0" smtClean="0"/>
              <a:t>real</a:t>
            </a:r>
            <a:endParaRPr lang="en-US" sz="2800" dirty="0"/>
          </a:p>
          <a:p>
            <a:pPr marL="0" indent="0">
              <a:spcBef>
                <a:spcPts val="1800"/>
              </a:spcBef>
              <a:buNone/>
            </a:pPr>
            <a:endParaRPr lang="en-US" sz="300" i="1" dirty="0" smtClean="0"/>
          </a:p>
          <a:p>
            <a:pPr marL="0" indent="0">
              <a:spcBef>
                <a:spcPts val="1800"/>
              </a:spcBef>
              <a:buNone/>
            </a:pPr>
            <a:r>
              <a:rPr lang="en-US" sz="2800" i="1" dirty="0" smtClean="0"/>
              <a:t>Interim </a:t>
            </a:r>
            <a:r>
              <a:rPr lang="en-US" sz="2800" i="1" dirty="0"/>
              <a:t>analysis</a:t>
            </a:r>
            <a:r>
              <a:rPr lang="en-US" sz="2800" dirty="0"/>
              <a:t> is a </a:t>
            </a:r>
            <a:r>
              <a:rPr lang="en-US" sz="2800" dirty="0" err="1"/>
              <a:t>a</a:t>
            </a:r>
            <a:r>
              <a:rPr lang="en-US" sz="2800" dirty="0"/>
              <a:t> priori planned analyses done in an ongoing </a:t>
            </a:r>
            <a:r>
              <a:rPr lang="en-US" sz="2800" dirty="0" smtClean="0"/>
              <a:t>trial, reasons </a:t>
            </a:r>
            <a:r>
              <a:rPr lang="en-US" sz="2800" dirty="0"/>
              <a:t>for this ethical or economical</a:t>
            </a:r>
          </a:p>
          <a:p>
            <a:pPr>
              <a:spcBef>
                <a:spcPts val="1800"/>
              </a:spcBef>
            </a:pPr>
            <a:r>
              <a:rPr lang="en-US" sz="2800" dirty="0"/>
              <a:t>α – error increases</a:t>
            </a:r>
          </a:p>
          <a:p>
            <a:pPr>
              <a:spcBef>
                <a:spcPts val="1800"/>
              </a:spcBef>
            </a:pPr>
            <a:r>
              <a:rPr lang="en-US" sz="2800" dirty="0"/>
              <a:t>Power can be inadequate?</a:t>
            </a:r>
          </a:p>
          <a:p>
            <a:pPr>
              <a:spcBef>
                <a:spcPts val="1800"/>
              </a:spcBef>
            </a:pPr>
            <a:endParaRPr lang="en-US" sz="2800" dirty="0"/>
          </a:p>
        </p:txBody>
      </p:sp>
    </p:spTree>
    <p:extLst>
      <p:ext uri="{BB962C8B-B14F-4D97-AF65-F5344CB8AC3E}">
        <p14:creationId xmlns:p14="http://schemas.microsoft.com/office/powerpoint/2010/main" val="31751912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p:cNvSpPr>
            <a:spLocks noChangeArrowheads="1"/>
          </p:cNvSpPr>
          <p:nvPr/>
        </p:nvSpPr>
        <p:spPr bwMode="auto">
          <a:xfrm>
            <a:off x="1136223" y="6457890"/>
            <a:ext cx="82073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defRPr/>
            </a:pPr>
            <a:r>
              <a:rPr lang="fi-FI" altLang="fi-FI" sz="2000" dirty="0">
                <a:solidFill>
                  <a:schemeClr val="bg1">
                    <a:lumMod val="50000"/>
                  </a:schemeClr>
                </a:solidFill>
                <a:latin typeface="Arial" charset="0"/>
              </a:rPr>
              <a:t>http://homepage.stat.uiowa.edu/~rlenth/Power/index.html</a:t>
            </a:r>
          </a:p>
        </p:txBody>
      </p:sp>
      <p:pic>
        <p:nvPicPr>
          <p:cNvPr id="4" name="Picture 7"/>
          <p:cNvPicPr>
            <a:picLocks noChangeAspect="1" noChangeArrowheads="1"/>
          </p:cNvPicPr>
          <p:nvPr/>
        </p:nvPicPr>
        <p:blipFill>
          <a:blip r:embed="rId2">
            <a:extLst>
              <a:ext uri="{28A0092B-C50C-407E-A947-70E740481C1C}">
                <a14:useLocalDpi xmlns:a14="http://schemas.microsoft.com/office/drawing/2010/main" val="0"/>
              </a:ext>
            </a:extLst>
          </a:blip>
          <a:srcRect l="36826" t="18576" r="46484" b="34984"/>
          <a:stretch>
            <a:fillRect/>
          </a:stretch>
        </p:blipFill>
        <p:spPr bwMode="auto">
          <a:xfrm>
            <a:off x="8388211" y="391379"/>
            <a:ext cx="3101975" cy="539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Arrow Connector 4"/>
          <p:cNvCxnSpPr/>
          <p:nvPr/>
        </p:nvCxnSpPr>
        <p:spPr bwMode="auto">
          <a:xfrm flipV="1">
            <a:off x="6193335" y="5279666"/>
            <a:ext cx="1956752" cy="1178224"/>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sp>
        <p:nvSpPr>
          <p:cNvPr id="6" name="Content Placeholder 2"/>
          <p:cNvSpPr txBox="1">
            <a:spLocks/>
          </p:cNvSpPr>
          <p:nvPr/>
        </p:nvSpPr>
        <p:spPr>
          <a:xfrm>
            <a:off x="1066905" y="530174"/>
            <a:ext cx="7083182" cy="388077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spcBef>
                <a:spcPts val="1800"/>
              </a:spcBef>
              <a:buNone/>
            </a:pPr>
            <a:r>
              <a:rPr lang="fi-FI" sz="3200" b="1" dirty="0" err="1"/>
              <a:t>Different</a:t>
            </a:r>
            <a:r>
              <a:rPr lang="fi-FI" sz="3200" b="1" dirty="0"/>
              <a:t> </a:t>
            </a:r>
            <a:r>
              <a:rPr lang="fi-FI" sz="3200" b="1" dirty="0" err="1"/>
              <a:t>situations</a:t>
            </a:r>
            <a:endParaRPr lang="fi-FI" sz="3200" b="1" dirty="0"/>
          </a:p>
          <a:p>
            <a:pPr>
              <a:spcBef>
                <a:spcPts val="1800"/>
              </a:spcBef>
            </a:pPr>
            <a:r>
              <a:rPr lang="fi-FI" sz="3200" dirty="0" err="1"/>
              <a:t>Difference</a:t>
            </a:r>
            <a:r>
              <a:rPr lang="fi-FI" sz="3200" dirty="0"/>
              <a:t> in </a:t>
            </a:r>
            <a:r>
              <a:rPr lang="fi-FI" sz="3200" dirty="0" err="1"/>
              <a:t>means</a:t>
            </a:r>
            <a:endParaRPr lang="fi-FI" sz="3200" dirty="0"/>
          </a:p>
          <a:p>
            <a:pPr>
              <a:spcBef>
                <a:spcPts val="1800"/>
              </a:spcBef>
            </a:pPr>
            <a:r>
              <a:rPr lang="fi-FI" sz="3200" dirty="0" err="1"/>
              <a:t>Difference</a:t>
            </a:r>
            <a:r>
              <a:rPr lang="fi-FI" sz="3200" dirty="0"/>
              <a:t> in </a:t>
            </a:r>
            <a:r>
              <a:rPr lang="fi-FI" sz="3200" dirty="0" err="1"/>
              <a:t>proportions</a:t>
            </a:r>
            <a:endParaRPr lang="fi-FI" sz="3200" dirty="0"/>
          </a:p>
          <a:p>
            <a:pPr>
              <a:spcBef>
                <a:spcPts val="1800"/>
              </a:spcBef>
            </a:pPr>
            <a:r>
              <a:rPr lang="fi-FI" sz="3200" dirty="0" err="1"/>
              <a:t>Multiple</a:t>
            </a:r>
            <a:r>
              <a:rPr lang="fi-FI" sz="3200" dirty="0"/>
              <a:t> </a:t>
            </a:r>
            <a:r>
              <a:rPr lang="fi-FI" sz="3200" dirty="0" err="1"/>
              <a:t>variable</a:t>
            </a:r>
            <a:r>
              <a:rPr lang="fi-FI" sz="3200" dirty="0"/>
              <a:t> </a:t>
            </a:r>
            <a:r>
              <a:rPr lang="fi-FI" sz="3200" dirty="0" err="1"/>
              <a:t>analyses</a:t>
            </a:r>
            <a:endParaRPr lang="fi-FI" sz="3200" dirty="0"/>
          </a:p>
          <a:p>
            <a:pPr marL="0" indent="0">
              <a:spcBef>
                <a:spcPts val="1800"/>
              </a:spcBef>
              <a:buNone/>
            </a:pPr>
            <a:r>
              <a:rPr lang="fi-FI" sz="3200" b="1" dirty="0" err="1"/>
              <a:t>Different</a:t>
            </a:r>
            <a:r>
              <a:rPr lang="fi-FI" sz="3200" b="1" dirty="0"/>
              <a:t> software</a:t>
            </a:r>
          </a:p>
          <a:p>
            <a:pPr>
              <a:spcBef>
                <a:spcPts val="1800"/>
              </a:spcBef>
            </a:pPr>
            <a:r>
              <a:rPr lang="fi-FI" sz="3200" dirty="0"/>
              <a:t>Web </a:t>
            </a:r>
            <a:r>
              <a:rPr lang="fi-FI" sz="3200" dirty="0" err="1"/>
              <a:t>pages</a:t>
            </a:r>
            <a:endParaRPr lang="fi-FI" sz="3200" dirty="0"/>
          </a:p>
          <a:p>
            <a:pPr>
              <a:spcBef>
                <a:spcPts val="1800"/>
              </a:spcBef>
            </a:pPr>
            <a:r>
              <a:rPr lang="fi-FI" sz="3200" dirty="0" err="1"/>
              <a:t>Specific</a:t>
            </a:r>
            <a:r>
              <a:rPr lang="fi-FI" sz="3200" dirty="0"/>
              <a:t> software </a:t>
            </a:r>
          </a:p>
          <a:p>
            <a:pPr>
              <a:spcBef>
                <a:spcPts val="1800"/>
              </a:spcBef>
            </a:pPr>
            <a:r>
              <a:rPr lang="fi-FI" sz="3200" dirty="0"/>
              <a:t>SPSS </a:t>
            </a:r>
            <a:r>
              <a:rPr lang="fi-FI" sz="3200" dirty="0" err="1"/>
              <a:t>sample</a:t>
            </a:r>
            <a:r>
              <a:rPr lang="fi-FI" sz="3200" dirty="0"/>
              <a:t> </a:t>
            </a:r>
            <a:r>
              <a:rPr lang="fi-FI" sz="3200" dirty="0" err="1"/>
              <a:t>power</a:t>
            </a:r>
            <a:r>
              <a:rPr lang="fi-FI" sz="3200" dirty="0"/>
              <a:t>, …</a:t>
            </a:r>
          </a:p>
        </p:txBody>
      </p:sp>
    </p:spTree>
    <p:extLst>
      <p:ext uri="{BB962C8B-B14F-4D97-AF65-F5344CB8AC3E}">
        <p14:creationId xmlns:p14="http://schemas.microsoft.com/office/powerpoint/2010/main" val="12830354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92911" y="6386598"/>
            <a:ext cx="6096000" cy="307777"/>
          </a:xfrm>
          <a:prstGeom prst="rect">
            <a:avLst/>
          </a:prstGeom>
          <a:solidFill>
            <a:schemeClr val="bg1"/>
          </a:solidFill>
        </p:spPr>
        <p:txBody>
          <a:bodyPr>
            <a:spAutoFit/>
          </a:bodyPr>
          <a:lstStyle/>
          <a:p>
            <a:pPr>
              <a:defRPr/>
            </a:pPr>
            <a:r>
              <a:rPr lang="fi-FI" sz="1400" dirty="0" err="1">
                <a:solidFill>
                  <a:schemeClr val="bg1">
                    <a:lumMod val="50000"/>
                  </a:schemeClr>
                </a:solidFill>
                <a:latin typeface="Arial" charset="0"/>
              </a:rPr>
              <a:t>Suresh</a:t>
            </a:r>
            <a:r>
              <a:rPr lang="fi-FI" sz="1400" dirty="0">
                <a:solidFill>
                  <a:schemeClr val="bg1">
                    <a:lumMod val="50000"/>
                  </a:schemeClr>
                </a:solidFill>
                <a:latin typeface="Arial" charset="0"/>
              </a:rPr>
              <a:t> KP &amp; </a:t>
            </a:r>
            <a:r>
              <a:rPr lang="fi-FI" sz="1400" dirty="0" err="1">
                <a:solidFill>
                  <a:schemeClr val="bg1">
                    <a:lumMod val="50000"/>
                  </a:schemeClr>
                </a:solidFill>
                <a:latin typeface="Arial" charset="0"/>
              </a:rPr>
              <a:t>Chandrashekara</a:t>
            </a:r>
            <a:r>
              <a:rPr lang="fi-FI" sz="1400" dirty="0">
                <a:solidFill>
                  <a:schemeClr val="bg1">
                    <a:lumMod val="50000"/>
                  </a:schemeClr>
                </a:solidFill>
                <a:latin typeface="Arial" charset="0"/>
              </a:rPr>
              <a:t> S. J </a:t>
            </a:r>
            <a:r>
              <a:rPr lang="fi-FI" sz="1400" dirty="0" err="1">
                <a:solidFill>
                  <a:schemeClr val="bg1">
                    <a:lumMod val="50000"/>
                  </a:schemeClr>
                </a:solidFill>
                <a:latin typeface="Arial" charset="0"/>
              </a:rPr>
              <a:t>Hum</a:t>
            </a:r>
            <a:r>
              <a:rPr lang="fi-FI" sz="1400" dirty="0">
                <a:solidFill>
                  <a:schemeClr val="bg1">
                    <a:lumMod val="50000"/>
                  </a:schemeClr>
                </a:solidFill>
                <a:latin typeface="Arial" charset="0"/>
              </a:rPr>
              <a:t> </a:t>
            </a:r>
            <a:r>
              <a:rPr lang="fi-FI" sz="1400" dirty="0" err="1">
                <a:solidFill>
                  <a:schemeClr val="bg1">
                    <a:lumMod val="50000"/>
                  </a:schemeClr>
                </a:solidFill>
                <a:latin typeface="Arial" charset="0"/>
              </a:rPr>
              <a:t>Reprod</a:t>
            </a:r>
            <a:r>
              <a:rPr lang="fi-FI" sz="1400" dirty="0">
                <a:solidFill>
                  <a:schemeClr val="bg1">
                    <a:lumMod val="50000"/>
                  </a:schemeClr>
                </a:solidFill>
                <a:latin typeface="Arial" charset="0"/>
              </a:rPr>
              <a:t> </a:t>
            </a:r>
            <a:r>
              <a:rPr lang="fi-FI" sz="1400" dirty="0" err="1">
                <a:solidFill>
                  <a:schemeClr val="bg1">
                    <a:lumMod val="50000"/>
                  </a:schemeClr>
                </a:solidFill>
                <a:latin typeface="Arial" charset="0"/>
              </a:rPr>
              <a:t>Sci</a:t>
            </a:r>
            <a:r>
              <a:rPr lang="fi-FI" sz="1400" dirty="0">
                <a:solidFill>
                  <a:schemeClr val="bg1">
                    <a:lumMod val="50000"/>
                  </a:schemeClr>
                </a:solidFill>
                <a:latin typeface="Arial" charset="0"/>
              </a:rPr>
              <a:t> 2012; 5: 7–13. </a:t>
            </a:r>
          </a:p>
        </p:txBody>
      </p:sp>
      <p:sp>
        <p:nvSpPr>
          <p:cNvPr id="4" name="Content Placeholder 2"/>
          <p:cNvSpPr txBox="1">
            <a:spLocks/>
          </p:cNvSpPr>
          <p:nvPr/>
        </p:nvSpPr>
        <p:spPr>
          <a:xfrm>
            <a:off x="296849" y="427698"/>
            <a:ext cx="10190922" cy="388077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spcBef>
                <a:spcPts val="1800"/>
              </a:spcBef>
              <a:buNone/>
            </a:pPr>
            <a:r>
              <a:rPr lang="en-US" sz="3600" b="1" dirty="0"/>
              <a:t>Study design</a:t>
            </a:r>
          </a:p>
          <a:p>
            <a:pPr>
              <a:spcBef>
                <a:spcPts val="1800"/>
              </a:spcBef>
            </a:pPr>
            <a:r>
              <a:rPr lang="en-US" sz="3600" dirty="0"/>
              <a:t>In clinical trials smaller sample size is adequate</a:t>
            </a:r>
          </a:p>
          <a:p>
            <a:pPr marL="0" indent="0">
              <a:spcBef>
                <a:spcPts val="1800"/>
              </a:spcBef>
              <a:buNone/>
            </a:pPr>
            <a:r>
              <a:rPr lang="en-US" sz="3600" b="1" dirty="0"/>
              <a:t>Variance</a:t>
            </a:r>
          </a:p>
          <a:p>
            <a:pPr>
              <a:spcBef>
                <a:spcPts val="1800"/>
              </a:spcBef>
            </a:pPr>
            <a:r>
              <a:rPr lang="en-US" sz="3600" dirty="0"/>
              <a:t>Larger variance requires larger sample sizes to detect group differences</a:t>
            </a:r>
          </a:p>
          <a:p>
            <a:pPr marL="0" indent="0">
              <a:spcBef>
                <a:spcPts val="1800"/>
              </a:spcBef>
              <a:buNone/>
            </a:pPr>
            <a:r>
              <a:rPr lang="en-US" sz="3600" b="1" dirty="0"/>
              <a:t>Follow-up studies: </a:t>
            </a:r>
            <a:r>
              <a:rPr lang="en-US" sz="3600" dirty="0"/>
              <a:t>take into account attrition!</a:t>
            </a:r>
          </a:p>
          <a:p>
            <a:pPr>
              <a:spcBef>
                <a:spcPts val="1800"/>
              </a:spcBef>
            </a:pPr>
            <a:endParaRPr lang="en-US" sz="3600" dirty="0"/>
          </a:p>
        </p:txBody>
      </p:sp>
    </p:spTree>
    <p:extLst>
      <p:ext uri="{BB962C8B-B14F-4D97-AF65-F5344CB8AC3E}">
        <p14:creationId xmlns:p14="http://schemas.microsoft.com/office/powerpoint/2010/main" val="15458388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644054" y="294975"/>
            <a:ext cx="6297435" cy="1137585"/>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nSpc>
                <a:spcPct val="150000"/>
              </a:lnSpc>
              <a:spcBef>
                <a:spcPct val="0"/>
              </a:spcBef>
              <a:buNone/>
            </a:pPr>
            <a:r>
              <a:rPr lang="fi-FI" altLang="fi-FI" sz="4800" dirty="0" err="1" smtClean="0">
                <a:solidFill>
                  <a:schemeClr val="accent1"/>
                </a:solidFill>
                <a:latin typeface="+mj-lt"/>
                <a:ea typeface="+mj-ea"/>
                <a:cs typeface="+mj-cs"/>
              </a:rPr>
              <a:t>Attrition</a:t>
            </a:r>
            <a:endParaRPr lang="fi-FI" altLang="fi-FI" sz="4800" dirty="0">
              <a:solidFill>
                <a:schemeClr val="accent1"/>
              </a:solidFill>
              <a:latin typeface="+mj-lt"/>
              <a:ea typeface="+mj-ea"/>
              <a:cs typeface="+mj-cs"/>
            </a:endParaRPr>
          </a:p>
        </p:txBody>
      </p:sp>
      <p:sp>
        <p:nvSpPr>
          <p:cNvPr id="7" name="Content Placeholder 2"/>
          <p:cNvSpPr txBox="1">
            <a:spLocks/>
          </p:cNvSpPr>
          <p:nvPr/>
        </p:nvSpPr>
        <p:spPr>
          <a:xfrm>
            <a:off x="644054" y="1756878"/>
            <a:ext cx="7295986" cy="1501156"/>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spcBef>
                <a:spcPts val="1800"/>
              </a:spcBef>
            </a:pPr>
            <a:r>
              <a:rPr lang="en-US" sz="2800" dirty="0"/>
              <a:t>Patients and doctors participate poorly to clinical trials.</a:t>
            </a:r>
          </a:p>
          <a:p>
            <a:pPr>
              <a:spcBef>
                <a:spcPts val="1800"/>
              </a:spcBef>
            </a:pPr>
            <a:r>
              <a:rPr lang="en-US" sz="2800" dirty="0"/>
              <a:t>Doctors want to decide about the treatment of their patients.</a:t>
            </a:r>
          </a:p>
          <a:p>
            <a:pPr>
              <a:spcBef>
                <a:spcPts val="1800"/>
              </a:spcBef>
            </a:pPr>
            <a:r>
              <a:rPr lang="en-US" sz="2800" dirty="0"/>
              <a:t>Believe to standard care is strong!</a:t>
            </a:r>
          </a:p>
          <a:p>
            <a:pPr>
              <a:spcBef>
                <a:spcPts val="1800"/>
              </a:spcBef>
            </a:pPr>
            <a:r>
              <a:rPr lang="en-US" sz="2800" dirty="0"/>
              <a:t>If &lt;80% included in the final analyses, the results should not be taken into account (EBM toolkit 2006).</a:t>
            </a:r>
          </a:p>
          <a:p>
            <a:pPr>
              <a:spcBef>
                <a:spcPts val="1800"/>
              </a:spcBef>
            </a:pPr>
            <a:endParaRPr lang="en-US" sz="2800" dirty="0"/>
          </a:p>
          <a:p>
            <a:pPr>
              <a:spcBef>
                <a:spcPts val="1800"/>
              </a:spcBef>
            </a:pPr>
            <a:endParaRPr lang="en-US" sz="2800" dirty="0"/>
          </a:p>
        </p:txBody>
      </p:sp>
      <p:pic>
        <p:nvPicPr>
          <p:cNvPr id="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59738" y="158750"/>
            <a:ext cx="3963987" cy="469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18543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1494" y="646112"/>
            <a:ext cx="11186160" cy="6186309"/>
          </a:xfrm>
          <a:prstGeom prst="rect">
            <a:avLst/>
          </a:prstGeom>
          <a:solidFill>
            <a:schemeClr val="bg1"/>
          </a:solidFill>
        </p:spPr>
        <p:txBody>
          <a:bodyPr wrap="square">
            <a:spAutoFit/>
          </a:bodyPr>
          <a:lstStyle/>
          <a:p>
            <a:pPr>
              <a:spcBef>
                <a:spcPct val="0"/>
              </a:spcBef>
              <a:buClrTx/>
              <a:buSzTx/>
              <a:buFontTx/>
              <a:buNone/>
            </a:pPr>
            <a:r>
              <a:rPr lang="en-US" altLang="fi-FI" b="1" dirty="0"/>
              <a:t>OBJECTIVE: </a:t>
            </a:r>
          </a:p>
          <a:p>
            <a:pPr>
              <a:spcBef>
                <a:spcPct val="0"/>
              </a:spcBef>
              <a:buClrTx/>
              <a:buSzTx/>
              <a:buFontTx/>
              <a:buNone/>
            </a:pPr>
            <a:r>
              <a:rPr lang="en-US" altLang="fi-FI" dirty="0"/>
              <a:t>To test a priori hypotheses that olanzapine-treated patients have less change over time in whole brain gray matter volumes and lateral ventricle volumes than haloperidol-treated patients.</a:t>
            </a:r>
          </a:p>
          <a:p>
            <a:pPr>
              <a:spcBef>
                <a:spcPct val="0"/>
              </a:spcBef>
              <a:buClrTx/>
              <a:buSzTx/>
              <a:buFontTx/>
              <a:buNone/>
            </a:pPr>
            <a:endParaRPr lang="en-US" altLang="fi-FI" b="1" dirty="0" smtClean="0"/>
          </a:p>
          <a:p>
            <a:pPr>
              <a:spcBef>
                <a:spcPct val="0"/>
              </a:spcBef>
              <a:buClrTx/>
              <a:buSzTx/>
              <a:buFontTx/>
              <a:buNone/>
            </a:pPr>
            <a:r>
              <a:rPr lang="en-US" altLang="fi-FI" b="1" dirty="0" smtClean="0"/>
              <a:t>DESIGN</a:t>
            </a:r>
            <a:r>
              <a:rPr lang="en-US" altLang="fi-FI" b="1" dirty="0"/>
              <a:t>: </a:t>
            </a:r>
          </a:p>
          <a:p>
            <a:pPr>
              <a:spcBef>
                <a:spcPct val="0"/>
              </a:spcBef>
              <a:buClrTx/>
              <a:buSzTx/>
              <a:buFontTx/>
              <a:buNone/>
            </a:pPr>
            <a:r>
              <a:rPr lang="en-US" altLang="fi-FI" dirty="0"/>
              <a:t>Longitudinal, randomized, controlled, multisite, double-blind study. Patients treated and followed up for up to 104 weeks. Neurocognitive and magnetic resonance imaging (MRI) assessments performed at weeks 0 (baseline), 12, 24, 52, and 104. </a:t>
            </a:r>
          </a:p>
          <a:p>
            <a:pPr>
              <a:spcBef>
                <a:spcPct val="0"/>
              </a:spcBef>
              <a:buClrTx/>
              <a:buSzTx/>
              <a:buFontTx/>
              <a:buNone/>
            </a:pPr>
            <a:endParaRPr lang="en-US" altLang="fi-FI" b="1" dirty="0" smtClean="0"/>
          </a:p>
          <a:p>
            <a:pPr>
              <a:spcBef>
                <a:spcPct val="0"/>
              </a:spcBef>
              <a:buClrTx/>
              <a:buSzTx/>
              <a:buFontTx/>
              <a:buNone/>
            </a:pPr>
            <a:r>
              <a:rPr lang="en-US" altLang="fi-FI" b="1" dirty="0" smtClean="0"/>
              <a:t>INTERVENTIONS</a:t>
            </a:r>
            <a:r>
              <a:rPr lang="en-US" altLang="fi-FI" b="1" dirty="0"/>
              <a:t>: </a:t>
            </a:r>
          </a:p>
          <a:p>
            <a:pPr>
              <a:spcBef>
                <a:spcPct val="0"/>
              </a:spcBef>
              <a:buClrTx/>
              <a:buSzTx/>
              <a:buFontTx/>
              <a:buNone/>
            </a:pPr>
            <a:r>
              <a:rPr lang="en-US" altLang="fi-FI" dirty="0"/>
              <a:t>Random allocation to a conventional antipsychotic, haloperidol (2-20 mg/d), or an atypical antipsychotic, olanzapine (5-20 mg/d).</a:t>
            </a:r>
          </a:p>
          <a:p>
            <a:pPr>
              <a:spcBef>
                <a:spcPct val="0"/>
              </a:spcBef>
              <a:buClrTx/>
              <a:buSzTx/>
              <a:buFontTx/>
              <a:buNone/>
            </a:pPr>
            <a:endParaRPr lang="en-US" altLang="fi-FI" b="1" dirty="0" smtClean="0"/>
          </a:p>
          <a:p>
            <a:pPr>
              <a:spcBef>
                <a:spcPct val="0"/>
              </a:spcBef>
              <a:buClrTx/>
              <a:buSzTx/>
              <a:buFontTx/>
              <a:buNone/>
            </a:pPr>
            <a:r>
              <a:rPr lang="en-US" altLang="fi-FI" b="1" dirty="0" smtClean="0"/>
              <a:t>RESULTS</a:t>
            </a:r>
            <a:r>
              <a:rPr lang="en-US" altLang="fi-FI" b="1" dirty="0"/>
              <a:t>: </a:t>
            </a:r>
          </a:p>
          <a:p>
            <a:pPr>
              <a:spcBef>
                <a:spcPct val="0"/>
              </a:spcBef>
              <a:buClrTx/>
              <a:buSzTx/>
              <a:buFontTx/>
              <a:buNone/>
            </a:pPr>
            <a:r>
              <a:rPr lang="en-US" altLang="fi-FI" dirty="0" smtClean="0"/>
              <a:t>Of </a:t>
            </a:r>
            <a:r>
              <a:rPr lang="en-US" altLang="fi-FI" dirty="0"/>
              <a:t>263 randomized patients, 161 had baseline and at least 1 </a:t>
            </a:r>
            <a:r>
              <a:rPr lang="en-US" altLang="fi-FI" dirty="0" err="1"/>
              <a:t>postbaseline</a:t>
            </a:r>
            <a:r>
              <a:rPr lang="en-US" altLang="fi-FI" dirty="0"/>
              <a:t> MRI evaluation. Haloperidol-treated patients exhibited significant decreases in gray matter volume, whereas olanzapine-treated patients did not. </a:t>
            </a:r>
          </a:p>
          <a:p>
            <a:pPr>
              <a:spcBef>
                <a:spcPct val="0"/>
              </a:spcBef>
              <a:buClrTx/>
              <a:buSzTx/>
              <a:buFontTx/>
              <a:buNone/>
            </a:pPr>
            <a:endParaRPr lang="en-US" altLang="fi-FI" b="1" dirty="0" smtClean="0"/>
          </a:p>
          <a:p>
            <a:pPr>
              <a:spcBef>
                <a:spcPct val="0"/>
              </a:spcBef>
              <a:buClrTx/>
              <a:buSzTx/>
              <a:buFontTx/>
              <a:buNone/>
            </a:pPr>
            <a:r>
              <a:rPr lang="en-US" altLang="fi-FI" b="1" dirty="0" smtClean="0"/>
              <a:t>CONCLUSIONS</a:t>
            </a:r>
            <a:r>
              <a:rPr lang="en-US" altLang="fi-FI" b="1" dirty="0"/>
              <a:t>: </a:t>
            </a:r>
          </a:p>
          <a:p>
            <a:pPr>
              <a:spcBef>
                <a:spcPct val="0"/>
              </a:spcBef>
              <a:buClrTx/>
              <a:buSzTx/>
              <a:buFontTx/>
              <a:buNone/>
            </a:pPr>
            <a:r>
              <a:rPr lang="en-US" altLang="fi-FI" dirty="0" smtClean="0"/>
              <a:t>Haloperidol </a:t>
            </a:r>
            <a:r>
              <a:rPr lang="en-US" altLang="fi-FI" dirty="0"/>
              <a:t>was associated with significant reductions in gray matter volume, whereas olanzapine was not. </a:t>
            </a:r>
            <a:r>
              <a:rPr lang="en-US" altLang="fi-FI" dirty="0" smtClean="0"/>
              <a:t>The </a:t>
            </a:r>
            <a:r>
              <a:rPr lang="en-US" altLang="fi-FI" dirty="0"/>
              <a:t>differential treatment effects on brain morphology could be due to haloperidol-associated toxicity or greater therapeutic effects of olanzapine.</a:t>
            </a:r>
          </a:p>
        </p:txBody>
      </p:sp>
      <p:sp>
        <p:nvSpPr>
          <p:cNvPr id="3" name="Rectangle 2"/>
          <p:cNvSpPr/>
          <p:nvPr/>
        </p:nvSpPr>
        <p:spPr>
          <a:xfrm>
            <a:off x="292430" y="0"/>
            <a:ext cx="9066255" cy="646112"/>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fi-FI" sz="1800" dirty="0" err="1">
                <a:solidFill>
                  <a:schemeClr val="bg1">
                    <a:lumMod val="50000"/>
                  </a:schemeClr>
                </a:solidFill>
              </a:rPr>
              <a:t>Lieberman</a:t>
            </a:r>
            <a:r>
              <a:rPr lang="fi-FI" sz="1800" dirty="0">
                <a:solidFill>
                  <a:schemeClr val="bg1">
                    <a:lumMod val="50000"/>
                  </a:schemeClr>
                </a:solidFill>
              </a:rPr>
              <a:t> JA, et al. </a:t>
            </a:r>
            <a:r>
              <a:rPr lang="fi-FI" sz="1800" dirty="0" err="1">
                <a:solidFill>
                  <a:schemeClr val="bg1">
                    <a:lumMod val="50000"/>
                  </a:schemeClr>
                </a:solidFill>
              </a:rPr>
              <a:t>Antipsychotic</a:t>
            </a:r>
            <a:r>
              <a:rPr lang="fi-FI" sz="1800" dirty="0">
                <a:solidFill>
                  <a:schemeClr val="bg1">
                    <a:lumMod val="50000"/>
                  </a:schemeClr>
                </a:solidFill>
              </a:rPr>
              <a:t> </a:t>
            </a:r>
            <a:r>
              <a:rPr lang="fi-FI" sz="1800" dirty="0" err="1">
                <a:solidFill>
                  <a:schemeClr val="bg1">
                    <a:lumMod val="50000"/>
                  </a:schemeClr>
                </a:solidFill>
              </a:rPr>
              <a:t>drug</a:t>
            </a:r>
            <a:r>
              <a:rPr lang="fi-FI" sz="1800" dirty="0">
                <a:solidFill>
                  <a:schemeClr val="bg1">
                    <a:lumMod val="50000"/>
                  </a:schemeClr>
                </a:solidFill>
              </a:rPr>
              <a:t> </a:t>
            </a:r>
            <a:r>
              <a:rPr lang="fi-FI" sz="1800" dirty="0" err="1">
                <a:solidFill>
                  <a:schemeClr val="bg1">
                    <a:lumMod val="50000"/>
                  </a:schemeClr>
                </a:solidFill>
              </a:rPr>
              <a:t>effects</a:t>
            </a:r>
            <a:r>
              <a:rPr lang="fi-FI" sz="1800" dirty="0">
                <a:solidFill>
                  <a:schemeClr val="bg1">
                    <a:lumMod val="50000"/>
                  </a:schemeClr>
                </a:solidFill>
              </a:rPr>
              <a:t> on </a:t>
            </a:r>
            <a:r>
              <a:rPr lang="fi-FI" sz="1800" dirty="0" err="1">
                <a:solidFill>
                  <a:schemeClr val="bg1">
                    <a:lumMod val="50000"/>
                  </a:schemeClr>
                </a:solidFill>
              </a:rPr>
              <a:t>brain</a:t>
            </a:r>
            <a:r>
              <a:rPr lang="fi-FI" sz="1800" dirty="0">
                <a:solidFill>
                  <a:schemeClr val="bg1">
                    <a:lumMod val="50000"/>
                  </a:schemeClr>
                </a:solidFill>
              </a:rPr>
              <a:t> </a:t>
            </a:r>
            <a:r>
              <a:rPr lang="fi-FI" sz="1800" dirty="0" err="1">
                <a:solidFill>
                  <a:schemeClr val="bg1">
                    <a:lumMod val="50000"/>
                  </a:schemeClr>
                </a:solidFill>
              </a:rPr>
              <a:t>morphology</a:t>
            </a:r>
            <a:r>
              <a:rPr lang="fi-FI" sz="1800" dirty="0">
                <a:solidFill>
                  <a:schemeClr val="bg1">
                    <a:lumMod val="50000"/>
                  </a:schemeClr>
                </a:solidFill>
              </a:rPr>
              <a:t> in </a:t>
            </a:r>
            <a:r>
              <a:rPr lang="fi-FI" sz="1800" dirty="0" err="1">
                <a:solidFill>
                  <a:schemeClr val="bg1">
                    <a:lumMod val="50000"/>
                  </a:schemeClr>
                </a:solidFill>
              </a:rPr>
              <a:t>first-episode</a:t>
            </a:r>
            <a:r>
              <a:rPr lang="fi-FI" sz="1800" dirty="0">
                <a:solidFill>
                  <a:schemeClr val="bg1">
                    <a:lumMod val="50000"/>
                  </a:schemeClr>
                </a:solidFill>
              </a:rPr>
              <a:t> </a:t>
            </a:r>
            <a:r>
              <a:rPr lang="fi-FI" sz="1800" dirty="0" err="1">
                <a:solidFill>
                  <a:schemeClr val="bg1">
                    <a:lumMod val="50000"/>
                  </a:schemeClr>
                </a:solidFill>
              </a:rPr>
              <a:t>psychosis</a:t>
            </a:r>
            <a:r>
              <a:rPr lang="fi-FI" sz="1800" dirty="0">
                <a:solidFill>
                  <a:schemeClr val="bg1">
                    <a:lumMod val="50000"/>
                  </a:schemeClr>
                </a:solidFill>
              </a:rPr>
              <a:t>. </a:t>
            </a:r>
            <a:r>
              <a:rPr lang="fi-FI" sz="1800" dirty="0" err="1">
                <a:solidFill>
                  <a:schemeClr val="bg1">
                    <a:lumMod val="50000"/>
                  </a:schemeClr>
                </a:solidFill>
              </a:rPr>
              <a:t>Arch</a:t>
            </a:r>
            <a:r>
              <a:rPr lang="fi-FI" sz="1800" dirty="0">
                <a:solidFill>
                  <a:schemeClr val="bg1">
                    <a:lumMod val="50000"/>
                  </a:schemeClr>
                </a:solidFill>
              </a:rPr>
              <a:t> </a:t>
            </a:r>
            <a:r>
              <a:rPr lang="fi-FI" sz="1800" dirty="0" err="1">
                <a:solidFill>
                  <a:schemeClr val="bg1">
                    <a:lumMod val="50000"/>
                  </a:schemeClr>
                </a:solidFill>
              </a:rPr>
              <a:t>Gen</a:t>
            </a:r>
            <a:r>
              <a:rPr lang="fi-FI" sz="1800" dirty="0">
                <a:solidFill>
                  <a:schemeClr val="bg1">
                    <a:lumMod val="50000"/>
                  </a:schemeClr>
                </a:solidFill>
              </a:rPr>
              <a:t> Psychiatry. </a:t>
            </a:r>
            <a:r>
              <a:rPr lang="fi-FI" sz="1800" dirty="0" smtClean="0">
                <a:solidFill>
                  <a:schemeClr val="bg1">
                    <a:lumMod val="50000"/>
                  </a:schemeClr>
                </a:solidFill>
              </a:rPr>
              <a:t>2005;62:361-70</a:t>
            </a:r>
            <a:r>
              <a:rPr lang="fi-FI" sz="1800" dirty="0">
                <a:solidFill>
                  <a:schemeClr val="bg1">
                    <a:lumMod val="50000"/>
                  </a:schemeClr>
                </a:solidFill>
              </a:rPr>
              <a:t>.</a:t>
            </a:r>
          </a:p>
        </p:txBody>
      </p:sp>
    </p:spTree>
    <p:extLst>
      <p:ext uri="{BB962C8B-B14F-4D97-AF65-F5344CB8AC3E}">
        <p14:creationId xmlns:p14="http://schemas.microsoft.com/office/powerpoint/2010/main" val="39260853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t="2" b="71172"/>
          <a:stretch>
            <a:fillRect/>
          </a:stretch>
        </p:blipFill>
        <p:spPr bwMode="auto">
          <a:xfrm>
            <a:off x="494748" y="1329152"/>
            <a:ext cx="11100426" cy="1658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t="88969"/>
          <a:stretch>
            <a:fillRect/>
          </a:stretch>
        </p:blipFill>
        <p:spPr bwMode="auto">
          <a:xfrm>
            <a:off x="489985" y="2616614"/>
            <a:ext cx="11102480" cy="633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b="82242"/>
          <a:stretch>
            <a:fillRect/>
          </a:stretch>
        </p:blipFill>
        <p:spPr bwMode="auto">
          <a:xfrm>
            <a:off x="461410" y="3416714"/>
            <a:ext cx="11143636" cy="870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t="86955"/>
          <a:stretch>
            <a:fillRect/>
          </a:stretch>
        </p:blipFill>
        <p:spPr bwMode="auto">
          <a:xfrm>
            <a:off x="461410" y="4288355"/>
            <a:ext cx="11174489" cy="646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b="77788"/>
          <a:stretch/>
        </p:blipFill>
        <p:spPr bwMode="auto">
          <a:xfrm>
            <a:off x="291548" y="5061365"/>
            <a:ext cx="11616866" cy="58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387846" y="295885"/>
            <a:ext cx="9066255" cy="646112"/>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fi-FI" sz="1800" dirty="0" err="1">
                <a:solidFill>
                  <a:schemeClr val="bg1">
                    <a:lumMod val="50000"/>
                  </a:schemeClr>
                </a:solidFill>
              </a:rPr>
              <a:t>Lieberman</a:t>
            </a:r>
            <a:r>
              <a:rPr lang="fi-FI" sz="1800" dirty="0">
                <a:solidFill>
                  <a:schemeClr val="bg1">
                    <a:lumMod val="50000"/>
                  </a:schemeClr>
                </a:solidFill>
              </a:rPr>
              <a:t> JA, et al. </a:t>
            </a:r>
            <a:r>
              <a:rPr lang="fi-FI" sz="1800" dirty="0" err="1">
                <a:solidFill>
                  <a:schemeClr val="bg1">
                    <a:lumMod val="50000"/>
                  </a:schemeClr>
                </a:solidFill>
              </a:rPr>
              <a:t>Antipsychotic</a:t>
            </a:r>
            <a:r>
              <a:rPr lang="fi-FI" sz="1800" dirty="0">
                <a:solidFill>
                  <a:schemeClr val="bg1">
                    <a:lumMod val="50000"/>
                  </a:schemeClr>
                </a:solidFill>
              </a:rPr>
              <a:t> </a:t>
            </a:r>
            <a:r>
              <a:rPr lang="fi-FI" sz="1800" dirty="0" err="1">
                <a:solidFill>
                  <a:schemeClr val="bg1">
                    <a:lumMod val="50000"/>
                  </a:schemeClr>
                </a:solidFill>
              </a:rPr>
              <a:t>drug</a:t>
            </a:r>
            <a:r>
              <a:rPr lang="fi-FI" sz="1800" dirty="0">
                <a:solidFill>
                  <a:schemeClr val="bg1">
                    <a:lumMod val="50000"/>
                  </a:schemeClr>
                </a:solidFill>
              </a:rPr>
              <a:t> </a:t>
            </a:r>
            <a:r>
              <a:rPr lang="fi-FI" sz="1800" dirty="0" err="1">
                <a:solidFill>
                  <a:schemeClr val="bg1">
                    <a:lumMod val="50000"/>
                  </a:schemeClr>
                </a:solidFill>
              </a:rPr>
              <a:t>effects</a:t>
            </a:r>
            <a:r>
              <a:rPr lang="fi-FI" sz="1800" dirty="0">
                <a:solidFill>
                  <a:schemeClr val="bg1">
                    <a:lumMod val="50000"/>
                  </a:schemeClr>
                </a:solidFill>
              </a:rPr>
              <a:t> on </a:t>
            </a:r>
            <a:r>
              <a:rPr lang="fi-FI" sz="1800" dirty="0" err="1">
                <a:solidFill>
                  <a:schemeClr val="bg1">
                    <a:lumMod val="50000"/>
                  </a:schemeClr>
                </a:solidFill>
              </a:rPr>
              <a:t>brain</a:t>
            </a:r>
            <a:r>
              <a:rPr lang="fi-FI" sz="1800" dirty="0">
                <a:solidFill>
                  <a:schemeClr val="bg1">
                    <a:lumMod val="50000"/>
                  </a:schemeClr>
                </a:solidFill>
              </a:rPr>
              <a:t> </a:t>
            </a:r>
            <a:r>
              <a:rPr lang="fi-FI" sz="1800" dirty="0" err="1">
                <a:solidFill>
                  <a:schemeClr val="bg1">
                    <a:lumMod val="50000"/>
                  </a:schemeClr>
                </a:solidFill>
              </a:rPr>
              <a:t>morphology</a:t>
            </a:r>
            <a:r>
              <a:rPr lang="fi-FI" sz="1800" dirty="0">
                <a:solidFill>
                  <a:schemeClr val="bg1">
                    <a:lumMod val="50000"/>
                  </a:schemeClr>
                </a:solidFill>
              </a:rPr>
              <a:t> in </a:t>
            </a:r>
            <a:r>
              <a:rPr lang="fi-FI" sz="1800" dirty="0" err="1">
                <a:solidFill>
                  <a:schemeClr val="bg1">
                    <a:lumMod val="50000"/>
                  </a:schemeClr>
                </a:solidFill>
              </a:rPr>
              <a:t>first-episode</a:t>
            </a:r>
            <a:r>
              <a:rPr lang="fi-FI" sz="1800" dirty="0">
                <a:solidFill>
                  <a:schemeClr val="bg1">
                    <a:lumMod val="50000"/>
                  </a:schemeClr>
                </a:solidFill>
              </a:rPr>
              <a:t> </a:t>
            </a:r>
            <a:r>
              <a:rPr lang="fi-FI" sz="1800" dirty="0" err="1">
                <a:solidFill>
                  <a:schemeClr val="bg1">
                    <a:lumMod val="50000"/>
                  </a:schemeClr>
                </a:solidFill>
              </a:rPr>
              <a:t>psychosis</a:t>
            </a:r>
            <a:r>
              <a:rPr lang="fi-FI" sz="1800" dirty="0">
                <a:solidFill>
                  <a:schemeClr val="bg1">
                    <a:lumMod val="50000"/>
                  </a:schemeClr>
                </a:solidFill>
              </a:rPr>
              <a:t>. </a:t>
            </a:r>
            <a:r>
              <a:rPr lang="fi-FI" sz="1800" dirty="0" err="1">
                <a:solidFill>
                  <a:schemeClr val="bg1">
                    <a:lumMod val="50000"/>
                  </a:schemeClr>
                </a:solidFill>
              </a:rPr>
              <a:t>Arch</a:t>
            </a:r>
            <a:r>
              <a:rPr lang="fi-FI" sz="1800" dirty="0">
                <a:solidFill>
                  <a:schemeClr val="bg1">
                    <a:lumMod val="50000"/>
                  </a:schemeClr>
                </a:solidFill>
              </a:rPr>
              <a:t> </a:t>
            </a:r>
            <a:r>
              <a:rPr lang="fi-FI" sz="1800" dirty="0" err="1">
                <a:solidFill>
                  <a:schemeClr val="bg1">
                    <a:lumMod val="50000"/>
                  </a:schemeClr>
                </a:solidFill>
              </a:rPr>
              <a:t>Gen</a:t>
            </a:r>
            <a:r>
              <a:rPr lang="fi-FI" sz="1800" dirty="0">
                <a:solidFill>
                  <a:schemeClr val="bg1">
                    <a:lumMod val="50000"/>
                  </a:schemeClr>
                </a:solidFill>
              </a:rPr>
              <a:t> Psychiatry. </a:t>
            </a:r>
            <a:r>
              <a:rPr lang="fi-FI" sz="1800" dirty="0" smtClean="0">
                <a:solidFill>
                  <a:schemeClr val="bg1">
                    <a:lumMod val="50000"/>
                  </a:schemeClr>
                </a:solidFill>
              </a:rPr>
              <a:t>2005;62:361-70</a:t>
            </a:r>
            <a:r>
              <a:rPr lang="fi-FI" sz="1800" dirty="0">
                <a:solidFill>
                  <a:schemeClr val="bg1">
                    <a:lumMod val="50000"/>
                  </a:schemeClr>
                </a:solidFill>
              </a:rPr>
              <a:t>.</a:t>
            </a:r>
          </a:p>
        </p:txBody>
      </p:sp>
    </p:spTree>
    <p:extLst>
      <p:ext uri="{BB962C8B-B14F-4D97-AF65-F5344CB8AC3E}">
        <p14:creationId xmlns:p14="http://schemas.microsoft.com/office/powerpoint/2010/main" val="29692031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948854" y="199725"/>
            <a:ext cx="6297435" cy="1137585"/>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nSpc>
                <a:spcPct val="150000"/>
              </a:lnSpc>
              <a:spcBef>
                <a:spcPct val="0"/>
              </a:spcBef>
              <a:buNone/>
            </a:pPr>
            <a:r>
              <a:rPr lang="fi-FI" altLang="fi-FI" sz="4800" b="1" dirty="0" err="1" smtClean="0">
                <a:solidFill>
                  <a:schemeClr val="accent1"/>
                </a:solidFill>
                <a:latin typeface="+mj-lt"/>
                <a:ea typeface="+mj-ea"/>
                <a:cs typeface="+mj-cs"/>
              </a:rPr>
              <a:t>Missing</a:t>
            </a:r>
            <a:r>
              <a:rPr lang="fi-FI" altLang="fi-FI" sz="4800" b="1" dirty="0" smtClean="0">
                <a:solidFill>
                  <a:schemeClr val="accent1"/>
                </a:solidFill>
                <a:latin typeface="+mj-lt"/>
                <a:ea typeface="+mj-ea"/>
                <a:cs typeface="+mj-cs"/>
              </a:rPr>
              <a:t> data</a:t>
            </a:r>
            <a:endParaRPr lang="fi-FI" altLang="fi-FI" sz="4800" b="1" dirty="0">
              <a:solidFill>
                <a:schemeClr val="accent1"/>
              </a:solidFill>
              <a:latin typeface="+mj-lt"/>
              <a:ea typeface="+mj-ea"/>
              <a:cs typeface="+mj-cs"/>
            </a:endParaRPr>
          </a:p>
        </p:txBody>
      </p:sp>
      <p:sp>
        <p:nvSpPr>
          <p:cNvPr id="7" name="Content Placeholder 2"/>
          <p:cNvSpPr txBox="1">
            <a:spLocks/>
          </p:cNvSpPr>
          <p:nvPr/>
        </p:nvSpPr>
        <p:spPr>
          <a:xfrm>
            <a:off x="1367954" y="1566378"/>
            <a:ext cx="7295986" cy="1501156"/>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nSpc>
                <a:spcPct val="150000"/>
              </a:lnSpc>
            </a:pPr>
            <a:r>
              <a:rPr lang="fi-FI" sz="2800" dirty="0"/>
              <a:t>People </a:t>
            </a:r>
            <a:r>
              <a:rPr lang="fi-FI" sz="2800" dirty="0" err="1"/>
              <a:t>do</a:t>
            </a:r>
            <a:r>
              <a:rPr lang="fi-FI" sz="2800" dirty="0"/>
              <a:t> </a:t>
            </a:r>
            <a:r>
              <a:rPr lang="fi-FI" sz="2800" dirty="0" err="1"/>
              <a:t>not</a:t>
            </a:r>
            <a:r>
              <a:rPr lang="fi-FI" sz="2800" dirty="0"/>
              <a:t> </a:t>
            </a:r>
            <a:r>
              <a:rPr lang="fi-FI" sz="2800" dirty="0" err="1" smtClean="0"/>
              <a:t>participate</a:t>
            </a:r>
            <a:r>
              <a:rPr lang="fi-FI" sz="2800" dirty="0" smtClean="0"/>
              <a:t> </a:t>
            </a:r>
            <a:r>
              <a:rPr lang="fi-FI" sz="2800" dirty="0" err="1" smtClean="0"/>
              <a:t>or</a:t>
            </a:r>
            <a:r>
              <a:rPr lang="fi-FI" sz="2800" dirty="0" smtClean="0"/>
              <a:t> </a:t>
            </a:r>
            <a:r>
              <a:rPr lang="fi-FI" sz="2800" dirty="0" err="1"/>
              <a:t>are</a:t>
            </a:r>
            <a:r>
              <a:rPr lang="fi-FI" sz="2800" dirty="0"/>
              <a:t> </a:t>
            </a:r>
            <a:r>
              <a:rPr lang="fi-FI" sz="2800" dirty="0" err="1"/>
              <a:t>lost</a:t>
            </a:r>
            <a:r>
              <a:rPr lang="fi-FI" sz="2800" dirty="0"/>
              <a:t> to </a:t>
            </a:r>
            <a:r>
              <a:rPr lang="fi-FI" sz="2800" dirty="0" err="1"/>
              <a:t>follow-up</a:t>
            </a:r>
            <a:r>
              <a:rPr lang="fi-FI" sz="2800" dirty="0"/>
              <a:t>?</a:t>
            </a:r>
          </a:p>
          <a:p>
            <a:pPr>
              <a:lnSpc>
                <a:spcPct val="150000"/>
              </a:lnSpc>
            </a:pPr>
            <a:r>
              <a:rPr lang="fi-FI" sz="2800" dirty="0" err="1"/>
              <a:t>Missing</a:t>
            </a:r>
            <a:r>
              <a:rPr lang="fi-FI" sz="2800" dirty="0"/>
              <a:t> data on </a:t>
            </a:r>
            <a:r>
              <a:rPr lang="fi-FI" sz="2800" dirty="0" err="1"/>
              <a:t>variables</a:t>
            </a:r>
            <a:r>
              <a:rPr lang="fi-FI" sz="2800" dirty="0"/>
              <a:t>?</a:t>
            </a:r>
          </a:p>
          <a:p>
            <a:pPr>
              <a:spcBef>
                <a:spcPts val="1800"/>
              </a:spcBef>
            </a:pPr>
            <a:r>
              <a:rPr lang="en-US" sz="2800" dirty="0" smtClean="0"/>
              <a:t>Can be a problem?</a:t>
            </a:r>
          </a:p>
          <a:p>
            <a:pPr>
              <a:spcBef>
                <a:spcPts val="1800"/>
              </a:spcBef>
            </a:pPr>
            <a:r>
              <a:rPr lang="en-US" sz="2800" dirty="0" smtClean="0"/>
              <a:t>Describe? Analyze?</a:t>
            </a:r>
            <a:endParaRPr lang="en-US" sz="2800" dirty="0"/>
          </a:p>
          <a:p>
            <a:pPr>
              <a:spcBef>
                <a:spcPts val="1800"/>
              </a:spcBef>
            </a:pPr>
            <a:r>
              <a:rPr lang="en-US" sz="2800" dirty="0" smtClean="0"/>
              <a:t>Take into account?</a:t>
            </a:r>
            <a:endParaRPr lang="en-US" sz="2800" dirty="0"/>
          </a:p>
          <a:p>
            <a:pPr lvl="1">
              <a:spcBef>
                <a:spcPts val="1800"/>
              </a:spcBef>
            </a:pPr>
            <a:r>
              <a:rPr lang="en-US" sz="2600" dirty="0" smtClean="0"/>
              <a:t>Weighting? Multiple imputation?</a:t>
            </a:r>
            <a:endParaRPr lang="en-US" sz="2600" dirty="0"/>
          </a:p>
          <a:p>
            <a:pPr>
              <a:spcBef>
                <a:spcPts val="1800"/>
              </a:spcBef>
            </a:pPr>
            <a:endParaRPr lang="en-US" sz="2800" dirty="0"/>
          </a:p>
          <a:p>
            <a:pPr>
              <a:spcBef>
                <a:spcPts val="1800"/>
              </a:spcBef>
            </a:pPr>
            <a:endParaRPr lang="en-US" sz="2800" dirty="0"/>
          </a:p>
          <a:p>
            <a:pPr>
              <a:spcBef>
                <a:spcPts val="1800"/>
              </a:spcBef>
            </a:pPr>
            <a:endParaRPr lang="en-US" sz="2800" dirty="0"/>
          </a:p>
        </p:txBody>
      </p:sp>
    </p:spTree>
    <p:extLst>
      <p:ext uri="{BB962C8B-B14F-4D97-AF65-F5344CB8AC3E}">
        <p14:creationId xmlns:p14="http://schemas.microsoft.com/office/powerpoint/2010/main" val="41569860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1391" y="-13234"/>
            <a:ext cx="7301433" cy="68712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602804" y="732706"/>
            <a:ext cx="3071675" cy="830997"/>
          </a:xfrm>
          <a:prstGeom prst="rect">
            <a:avLst/>
          </a:prstGeom>
          <a:noFill/>
        </p:spPr>
        <p:txBody>
          <a:bodyPr wrap="none" rtlCol="0">
            <a:spAutoFit/>
          </a:bodyPr>
          <a:lstStyle/>
          <a:p>
            <a:r>
              <a:rPr lang="fi-FI" sz="4800" b="1" dirty="0" err="1">
                <a:solidFill>
                  <a:schemeClr val="accent1"/>
                </a:solidFill>
                <a:latin typeface="+mj-lt"/>
                <a:ea typeface="+mj-ea"/>
                <a:cs typeface="+mj-cs"/>
              </a:rPr>
              <a:t>Flowchart</a:t>
            </a:r>
            <a:endParaRPr lang="fi-FI" sz="4800" b="1" dirty="0">
              <a:solidFill>
                <a:schemeClr val="accent1"/>
              </a:solidFill>
              <a:latin typeface="+mj-lt"/>
              <a:ea typeface="+mj-ea"/>
              <a:cs typeface="+mj-cs"/>
            </a:endParaRPr>
          </a:p>
        </p:txBody>
      </p:sp>
    </p:spTree>
    <p:extLst>
      <p:ext uri="{BB962C8B-B14F-4D97-AF65-F5344CB8AC3E}">
        <p14:creationId xmlns:p14="http://schemas.microsoft.com/office/powerpoint/2010/main" val="10510816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5797" y="823690"/>
            <a:ext cx="7478774" cy="3880773"/>
          </a:xfrm>
        </p:spPr>
        <p:txBody>
          <a:bodyPr>
            <a:noAutofit/>
          </a:bodyPr>
          <a:lstStyle/>
          <a:p>
            <a:pPr marL="0" indent="0">
              <a:buNone/>
            </a:pPr>
            <a:r>
              <a:rPr lang="en-US" sz="3600" b="1" dirty="0"/>
              <a:t>Misuses of statistics may (or may not) violate several ethical obligations, such as the duty to be honest, the duty to be objective, the duty to avoid error, and, possibly, the duty to be open?</a:t>
            </a:r>
          </a:p>
          <a:p>
            <a:pPr marL="0" indent="0">
              <a:buNone/>
            </a:pPr>
            <a:endParaRPr lang="en-US" sz="3600" b="1" dirty="0"/>
          </a:p>
          <a:p>
            <a:pPr marL="0" indent="0">
              <a:buNone/>
            </a:pPr>
            <a:r>
              <a:rPr lang="en-US" sz="3600" b="1" dirty="0"/>
              <a:t>    </a:t>
            </a:r>
            <a:r>
              <a:rPr lang="en-US" sz="3600" b="1" dirty="0">
                <a:solidFill>
                  <a:srgbClr val="FF0000"/>
                </a:solidFill>
              </a:rPr>
              <a:t>Poor statistics </a:t>
            </a:r>
            <a:r>
              <a:rPr lang="en-US" sz="3600" b="1" dirty="0" smtClean="0">
                <a:solidFill>
                  <a:srgbClr val="FF0000"/>
                </a:solidFill>
                <a:sym typeface="Wingdings" panose="05000000000000000000" pitchFamily="2" charset="2"/>
              </a:rPr>
              <a:t></a:t>
            </a:r>
            <a:r>
              <a:rPr lang="en-US" sz="3600" b="1" dirty="0" smtClean="0">
                <a:solidFill>
                  <a:srgbClr val="FF0000"/>
                </a:solidFill>
              </a:rPr>
              <a:t> </a:t>
            </a:r>
            <a:r>
              <a:rPr lang="en-US" sz="3600" b="1" dirty="0">
                <a:solidFill>
                  <a:srgbClr val="FF0000"/>
                </a:solidFill>
              </a:rPr>
              <a:t>poor science!</a:t>
            </a:r>
          </a:p>
        </p:txBody>
      </p:sp>
      <p:sp>
        <p:nvSpPr>
          <p:cNvPr id="4" name="Tekstiruutu 4"/>
          <p:cNvSpPr txBox="1">
            <a:spLocks noChangeArrowheads="1"/>
          </p:cNvSpPr>
          <p:nvPr/>
        </p:nvSpPr>
        <p:spPr bwMode="auto">
          <a:xfrm>
            <a:off x="3458203" y="6348704"/>
            <a:ext cx="33201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50000"/>
              <a:buFont typeface="Monotype Sorts" panose="05010101010101010101" pitchFamily="2" charset="2"/>
              <a:buChar char="n"/>
              <a:defRPr kumimoji="1" sz="2800">
                <a:solidFill>
                  <a:schemeClr val="tx1"/>
                </a:solidFill>
                <a:latin typeface="Arial" panose="020B0604020202020204" pitchFamily="34" charset="0"/>
              </a:defRPr>
            </a:lvl1pPr>
            <a:lvl2pPr marL="742950" indent="-285750">
              <a:spcBef>
                <a:spcPct val="20000"/>
              </a:spcBef>
              <a:buClr>
                <a:srgbClr val="FF9966"/>
              </a:buClr>
              <a:buSzPct val="75000"/>
              <a:buFont typeface="Monotype Sorts" panose="05010101010101010101" pitchFamily="2" charset="2"/>
              <a:buChar char="u"/>
              <a:defRPr kumimoji="1" sz="2600">
                <a:solidFill>
                  <a:schemeClr val="tx1"/>
                </a:solidFill>
                <a:latin typeface="Arial" panose="020B0604020202020204" pitchFamily="34" charset="0"/>
              </a:defRPr>
            </a:lvl2pPr>
            <a:lvl3pPr marL="1143000" indent="-228600">
              <a:spcBef>
                <a:spcPct val="20000"/>
              </a:spcBef>
              <a:buClr>
                <a:schemeClr val="hlink"/>
              </a:buClr>
              <a:buSzPct val="65000"/>
              <a:buFont typeface="Monotype Sorts" panose="05010101010101010101" pitchFamily="2" charset="2"/>
              <a:buChar char="F"/>
              <a:defRPr kumimoji="1" sz="2400">
                <a:solidFill>
                  <a:schemeClr val="tx1"/>
                </a:solidFill>
                <a:latin typeface="Arial" panose="020B0604020202020204" pitchFamily="34" charset="0"/>
              </a:defRPr>
            </a:lvl3pPr>
            <a:lvl4pPr marL="1600200" indent="-228600">
              <a:spcBef>
                <a:spcPct val="20000"/>
              </a:spcBef>
              <a:buClr>
                <a:schemeClr val="tx2"/>
              </a:buClr>
              <a:buSzPct val="100000"/>
              <a:buChar char="•"/>
              <a:defRPr kumimoji="1" sz="2000">
                <a:solidFill>
                  <a:schemeClr val="tx1"/>
                </a:solidFill>
                <a:latin typeface="Arial" panose="020B0604020202020204" pitchFamily="34" charset="0"/>
              </a:defRPr>
            </a:lvl4pPr>
            <a:lvl5pPr marL="2057400" indent="-228600">
              <a:spcBef>
                <a:spcPct val="20000"/>
              </a:spcBef>
              <a:buClr>
                <a:schemeClr val="hlink"/>
              </a:buClr>
              <a:buSzPct val="100000"/>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9pPr>
          </a:lstStyle>
          <a:p>
            <a:pPr algn="ctr">
              <a:spcBef>
                <a:spcPct val="0"/>
              </a:spcBef>
              <a:buClrTx/>
              <a:buSzTx/>
              <a:buFontTx/>
              <a:buNone/>
            </a:pPr>
            <a:r>
              <a:rPr lang="fi-FI" altLang="fi-FI" sz="2000" dirty="0" err="1">
                <a:solidFill>
                  <a:schemeClr val="bg1">
                    <a:lumMod val="50000"/>
                  </a:schemeClr>
                </a:solidFill>
              </a:rPr>
              <a:t>Gardenier</a:t>
            </a:r>
            <a:r>
              <a:rPr lang="fi-FI" altLang="fi-FI" sz="2000" dirty="0">
                <a:solidFill>
                  <a:schemeClr val="bg1">
                    <a:lumMod val="50000"/>
                  </a:schemeClr>
                </a:solidFill>
              </a:rPr>
              <a:t> and </a:t>
            </a:r>
            <a:r>
              <a:rPr lang="fi-FI" altLang="fi-FI" sz="2000" dirty="0" err="1">
                <a:solidFill>
                  <a:schemeClr val="bg1">
                    <a:lumMod val="50000"/>
                  </a:schemeClr>
                </a:solidFill>
              </a:rPr>
              <a:t>Resnik</a:t>
            </a:r>
            <a:r>
              <a:rPr lang="fi-FI" altLang="fi-FI" sz="2000" dirty="0">
                <a:solidFill>
                  <a:schemeClr val="bg1">
                    <a:lumMod val="50000"/>
                  </a:schemeClr>
                </a:solidFill>
              </a:rPr>
              <a:t> 2002</a:t>
            </a: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6075" r="13131"/>
          <a:stretch/>
        </p:blipFill>
        <p:spPr>
          <a:xfrm>
            <a:off x="7744571" y="601902"/>
            <a:ext cx="4309607" cy="4324350"/>
          </a:xfrm>
          <a:prstGeom prst="rect">
            <a:avLst/>
          </a:prstGeom>
          <a:ln>
            <a:solidFill>
              <a:schemeClr val="tx1"/>
            </a:solidFill>
          </a:ln>
        </p:spPr>
      </p:pic>
    </p:spTree>
    <p:extLst>
      <p:ext uri="{BB962C8B-B14F-4D97-AF65-F5344CB8AC3E}">
        <p14:creationId xmlns:p14="http://schemas.microsoft.com/office/powerpoint/2010/main" val="22682819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096000" y="81119"/>
            <a:ext cx="5902906" cy="4954185"/>
          </a:xfrm>
          <a:prstGeom prst="rect">
            <a:avLst/>
          </a:prstGeom>
        </p:spPr>
      </p:pic>
      <p:pic>
        <p:nvPicPr>
          <p:cNvPr id="3" name="Picture 2"/>
          <p:cNvPicPr>
            <a:picLocks noChangeAspect="1"/>
          </p:cNvPicPr>
          <p:nvPr/>
        </p:nvPicPr>
        <p:blipFill rotWithShape="1">
          <a:blip r:embed="rId3"/>
          <a:srcRect t="10567"/>
          <a:stretch/>
        </p:blipFill>
        <p:spPr>
          <a:xfrm>
            <a:off x="5982187" y="4985968"/>
            <a:ext cx="6016719" cy="1375021"/>
          </a:xfrm>
          <a:prstGeom prst="rect">
            <a:avLst/>
          </a:prstGeom>
        </p:spPr>
      </p:pic>
      <p:sp>
        <p:nvSpPr>
          <p:cNvPr id="4" name="Rectangle 3"/>
          <p:cNvSpPr/>
          <p:nvPr/>
        </p:nvSpPr>
        <p:spPr>
          <a:xfrm>
            <a:off x="723577" y="1580050"/>
            <a:ext cx="4467547" cy="4093428"/>
          </a:xfrm>
          <a:prstGeom prst="rect">
            <a:avLst/>
          </a:prstGeom>
        </p:spPr>
        <p:txBody>
          <a:bodyPr wrap="square">
            <a:spAutoFit/>
          </a:bodyPr>
          <a:lstStyle/>
          <a:p>
            <a:pPr algn="just"/>
            <a:r>
              <a:rPr lang="fi-FI" sz="2000" dirty="0">
                <a:solidFill>
                  <a:schemeClr val="bg1">
                    <a:lumMod val="50000"/>
                  </a:schemeClr>
                </a:solidFill>
              </a:rPr>
              <a:t>Miettunen J, Murray GK, Jones PB, Mäki P, </a:t>
            </a:r>
            <a:r>
              <a:rPr lang="fi-FI" sz="2000" dirty="0" err="1">
                <a:solidFill>
                  <a:schemeClr val="bg1">
                    <a:lumMod val="50000"/>
                  </a:schemeClr>
                </a:solidFill>
              </a:rPr>
              <a:t>Ebeling</a:t>
            </a:r>
            <a:r>
              <a:rPr lang="fi-FI" sz="2000" dirty="0">
                <a:solidFill>
                  <a:schemeClr val="bg1">
                    <a:lumMod val="50000"/>
                  </a:schemeClr>
                </a:solidFill>
              </a:rPr>
              <a:t> H, Taanila A, </a:t>
            </a:r>
            <a:r>
              <a:rPr lang="fi-FI" sz="2000" dirty="0" err="1">
                <a:solidFill>
                  <a:schemeClr val="bg1">
                    <a:lumMod val="50000"/>
                  </a:schemeClr>
                </a:solidFill>
              </a:rPr>
              <a:t>Joukamaa</a:t>
            </a:r>
            <a:r>
              <a:rPr lang="fi-FI" sz="2000" dirty="0">
                <a:solidFill>
                  <a:schemeClr val="bg1">
                    <a:lumMod val="50000"/>
                  </a:schemeClr>
                </a:solidFill>
              </a:rPr>
              <a:t> M, Savolainen J, Törmänen S, </a:t>
            </a:r>
            <a:r>
              <a:rPr lang="fi-FI" sz="2000" dirty="0" err="1">
                <a:solidFill>
                  <a:schemeClr val="bg1">
                    <a:lumMod val="50000"/>
                  </a:schemeClr>
                </a:solidFill>
              </a:rPr>
              <a:t>Järvelin</a:t>
            </a:r>
            <a:r>
              <a:rPr lang="fi-FI" sz="2000" dirty="0">
                <a:solidFill>
                  <a:schemeClr val="bg1">
                    <a:lumMod val="50000"/>
                  </a:schemeClr>
                </a:solidFill>
              </a:rPr>
              <a:t> MR, Veijola J, Moilanen I. </a:t>
            </a:r>
            <a:endParaRPr lang="fi-FI" sz="2000" dirty="0" smtClean="0">
              <a:solidFill>
                <a:schemeClr val="bg1">
                  <a:lumMod val="50000"/>
                </a:schemeClr>
              </a:solidFill>
            </a:endParaRPr>
          </a:p>
          <a:p>
            <a:endParaRPr lang="fi-FI" sz="2000" dirty="0">
              <a:solidFill>
                <a:schemeClr val="bg1">
                  <a:lumMod val="50000"/>
                </a:schemeClr>
              </a:solidFill>
            </a:endParaRPr>
          </a:p>
          <a:p>
            <a:pPr algn="just"/>
            <a:r>
              <a:rPr lang="fi-FI" sz="2000" dirty="0" err="1" smtClean="0">
                <a:solidFill>
                  <a:schemeClr val="bg1">
                    <a:lumMod val="50000"/>
                  </a:schemeClr>
                </a:solidFill>
              </a:rPr>
              <a:t>Longitudinal</a:t>
            </a:r>
            <a:r>
              <a:rPr lang="fi-FI" sz="2000" dirty="0" smtClean="0">
                <a:solidFill>
                  <a:schemeClr val="bg1">
                    <a:lumMod val="50000"/>
                  </a:schemeClr>
                </a:solidFill>
              </a:rPr>
              <a:t> </a:t>
            </a:r>
            <a:r>
              <a:rPr lang="fi-FI" sz="2000" dirty="0" err="1">
                <a:solidFill>
                  <a:schemeClr val="bg1">
                    <a:lumMod val="50000"/>
                  </a:schemeClr>
                </a:solidFill>
              </a:rPr>
              <a:t>associations</a:t>
            </a:r>
            <a:r>
              <a:rPr lang="fi-FI" sz="2000" dirty="0">
                <a:solidFill>
                  <a:schemeClr val="bg1">
                    <a:lumMod val="50000"/>
                  </a:schemeClr>
                </a:solidFill>
              </a:rPr>
              <a:t> </a:t>
            </a:r>
            <a:r>
              <a:rPr lang="fi-FI" sz="2000" dirty="0" err="1">
                <a:solidFill>
                  <a:schemeClr val="bg1">
                    <a:lumMod val="50000"/>
                  </a:schemeClr>
                </a:solidFill>
              </a:rPr>
              <a:t>between</a:t>
            </a:r>
            <a:r>
              <a:rPr lang="fi-FI" sz="2000" dirty="0">
                <a:solidFill>
                  <a:schemeClr val="bg1">
                    <a:lumMod val="50000"/>
                  </a:schemeClr>
                </a:solidFill>
              </a:rPr>
              <a:t> </a:t>
            </a:r>
            <a:r>
              <a:rPr lang="fi-FI" sz="2000" dirty="0" err="1">
                <a:solidFill>
                  <a:schemeClr val="bg1">
                    <a:lumMod val="50000"/>
                  </a:schemeClr>
                </a:solidFill>
              </a:rPr>
              <a:t>childhood</a:t>
            </a:r>
            <a:r>
              <a:rPr lang="fi-FI" sz="2000" dirty="0">
                <a:solidFill>
                  <a:schemeClr val="bg1">
                    <a:lumMod val="50000"/>
                  </a:schemeClr>
                </a:solidFill>
              </a:rPr>
              <a:t> and </a:t>
            </a:r>
            <a:r>
              <a:rPr lang="fi-FI" sz="2000" dirty="0" err="1">
                <a:solidFill>
                  <a:schemeClr val="bg1">
                    <a:lumMod val="50000"/>
                  </a:schemeClr>
                </a:solidFill>
              </a:rPr>
              <a:t>adulthood</a:t>
            </a:r>
            <a:r>
              <a:rPr lang="fi-FI" sz="2000" dirty="0">
                <a:solidFill>
                  <a:schemeClr val="bg1">
                    <a:lumMod val="50000"/>
                  </a:schemeClr>
                </a:solidFill>
              </a:rPr>
              <a:t> </a:t>
            </a:r>
            <a:r>
              <a:rPr lang="fi-FI" sz="2000" dirty="0" err="1">
                <a:solidFill>
                  <a:schemeClr val="bg1">
                    <a:lumMod val="50000"/>
                  </a:schemeClr>
                </a:solidFill>
              </a:rPr>
              <a:t>externalizing</a:t>
            </a:r>
            <a:r>
              <a:rPr lang="fi-FI" sz="2000" dirty="0">
                <a:solidFill>
                  <a:schemeClr val="bg1">
                    <a:lumMod val="50000"/>
                  </a:schemeClr>
                </a:solidFill>
              </a:rPr>
              <a:t> and </a:t>
            </a:r>
            <a:r>
              <a:rPr lang="fi-FI" sz="2000" dirty="0" err="1">
                <a:solidFill>
                  <a:schemeClr val="bg1">
                    <a:lumMod val="50000"/>
                  </a:schemeClr>
                </a:solidFill>
              </a:rPr>
              <a:t>internalizing</a:t>
            </a:r>
            <a:r>
              <a:rPr lang="fi-FI" sz="2000" dirty="0">
                <a:solidFill>
                  <a:schemeClr val="bg1">
                    <a:lumMod val="50000"/>
                  </a:schemeClr>
                </a:solidFill>
              </a:rPr>
              <a:t> </a:t>
            </a:r>
            <a:r>
              <a:rPr lang="fi-FI" sz="2000" dirty="0" err="1">
                <a:solidFill>
                  <a:schemeClr val="bg1">
                    <a:lumMod val="50000"/>
                  </a:schemeClr>
                </a:solidFill>
              </a:rPr>
              <a:t>psychopathology</a:t>
            </a:r>
            <a:r>
              <a:rPr lang="fi-FI" sz="2000" dirty="0">
                <a:solidFill>
                  <a:schemeClr val="bg1">
                    <a:lumMod val="50000"/>
                  </a:schemeClr>
                </a:solidFill>
              </a:rPr>
              <a:t> and </a:t>
            </a:r>
            <a:r>
              <a:rPr lang="fi-FI" sz="2000" dirty="0" err="1">
                <a:solidFill>
                  <a:schemeClr val="bg1">
                    <a:lumMod val="50000"/>
                  </a:schemeClr>
                </a:solidFill>
              </a:rPr>
              <a:t>adolescent</a:t>
            </a:r>
            <a:r>
              <a:rPr lang="fi-FI" sz="2000" dirty="0">
                <a:solidFill>
                  <a:schemeClr val="bg1">
                    <a:lumMod val="50000"/>
                  </a:schemeClr>
                </a:solidFill>
              </a:rPr>
              <a:t> </a:t>
            </a:r>
            <a:r>
              <a:rPr lang="fi-FI" sz="2000" dirty="0" err="1">
                <a:solidFill>
                  <a:schemeClr val="bg1">
                    <a:lumMod val="50000"/>
                  </a:schemeClr>
                </a:solidFill>
              </a:rPr>
              <a:t>substance</a:t>
            </a:r>
            <a:r>
              <a:rPr lang="fi-FI" sz="2000" dirty="0">
                <a:solidFill>
                  <a:schemeClr val="bg1">
                    <a:lumMod val="50000"/>
                  </a:schemeClr>
                </a:solidFill>
              </a:rPr>
              <a:t> </a:t>
            </a:r>
            <a:r>
              <a:rPr lang="fi-FI" sz="2000" dirty="0" err="1">
                <a:solidFill>
                  <a:schemeClr val="bg1">
                    <a:lumMod val="50000"/>
                  </a:schemeClr>
                </a:solidFill>
              </a:rPr>
              <a:t>use</a:t>
            </a:r>
            <a:r>
              <a:rPr lang="fi-FI" sz="2000" dirty="0">
                <a:solidFill>
                  <a:schemeClr val="bg1">
                    <a:lumMod val="50000"/>
                  </a:schemeClr>
                </a:solidFill>
              </a:rPr>
              <a:t>. </a:t>
            </a:r>
            <a:endParaRPr lang="fi-FI" sz="2000" dirty="0" smtClean="0">
              <a:solidFill>
                <a:schemeClr val="bg1">
                  <a:lumMod val="50000"/>
                </a:schemeClr>
              </a:solidFill>
            </a:endParaRPr>
          </a:p>
          <a:p>
            <a:endParaRPr lang="fi-FI" sz="2000" dirty="0">
              <a:solidFill>
                <a:schemeClr val="bg1">
                  <a:lumMod val="50000"/>
                </a:schemeClr>
              </a:solidFill>
            </a:endParaRPr>
          </a:p>
          <a:p>
            <a:r>
              <a:rPr lang="fi-FI" sz="2000" dirty="0" err="1" smtClean="0">
                <a:solidFill>
                  <a:schemeClr val="bg1">
                    <a:lumMod val="50000"/>
                  </a:schemeClr>
                </a:solidFill>
              </a:rPr>
              <a:t>Psychol</a:t>
            </a:r>
            <a:r>
              <a:rPr lang="fi-FI" sz="2000" dirty="0" smtClean="0">
                <a:solidFill>
                  <a:schemeClr val="bg1">
                    <a:lumMod val="50000"/>
                  </a:schemeClr>
                </a:solidFill>
              </a:rPr>
              <a:t> </a:t>
            </a:r>
            <a:r>
              <a:rPr lang="fi-FI" sz="2000" dirty="0" err="1">
                <a:solidFill>
                  <a:schemeClr val="bg1">
                    <a:lumMod val="50000"/>
                  </a:schemeClr>
                </a:solidFill>
              </a:rPr>
              <a:t>Med</a:t>
            </a:r>
            <a:r>
              <a:rPr lang="fi-FI" sz="2000" dirty="0">
                <a:solidFill>
                  <a:schemeClr val="bg1">
                    <a:lumMod val="50000"/>
                  </a:schemeClr>
                </a:solidFill>
              </a:rPr>
              <a:t>. 2014 </a:t>
            </a:r>
            <a:r>
              <a:rPr lang="fi-FI" sz="2000" dirty="0" err="1" smtClean="0">
                <a:solidFill>
                  <a:schemeClr val="bg1">
                    <a:lumMod val="50000"/>
                  </a:schemeClr>
                </a:solidFill>
              </a:rPr>
              <a:t>Jun</a:t>
            </a:r>
            <a:r>
              <a:rPr lang="fi-FI" sz="2000" dirty="0" smtClean="0">
                <a:solidFill>
                  <a:schemeClr val="bg1">
                    <a:lumMod val="50000"/>
                  </a:schemeClr>
                </a:solidFill>
              </a:rPr>
              <a:t>; 44(8):</a:t>
            </a:r>
            <a:r>
              <a:rPr lang="fi-FI" sz="2000" dirty="0">
                <a:solidFill>
                  <a:schemeClr val="bg1">
                    <a:lumMod val="50000"/>
                  </a:schemeClr>
                </a:solidFill>
              </a:rPr>
              <a:t>1727-38. </a:t>
            </a:r>
          </a:p>
        </p:txBody>
      </p:sp>
      <p:sp>
        <p:nvSpPr>
          <p:cNvPr id="5" name="TextBox 4"/>
          <p:cNvSpPr txBox="1"/>
          <p:nvPr/>
        </p:nvSpPr>
        <p:spPr>
          <a:xfrm>
            <a:off x="621614" y="345232"/>
            <a:ext cx="4671472" cy="707886"/>
          </a:xfrm>
          <a:prstGeom prst="rect">
            <a:avLst/>
          </a:prstGeom>
          <a:noFill/>
        </p:spPr>
        <p:txBody>
          <a:bodyPr wrap="none" rtlCol="0">
            <a:spAutoFit/>
          </a:bodyPr>
          <a:lstStyle/>
          <a:p>
            <a:r>
              <a:rPr lang="fi-FI" sz="4000" b="1" dirty="0">
                <a:solidFill>
                  <a:schemeClr val="accent1"/>
                </a:solidFill>
                <a:latin typeface="+mj-lt"/>
                <a:ea typeface="+mj-ea"/>
                <a:cs typeface="+mj-cs"/>
              </a:rPr>
              <a:t>Reporting</a:t>
            </a:r>
            <a:r>
              <a:rPr lang="fi-FI" sz="4000" b="1" dirty="0">
                <a:solidFill>
                  <a:schemeClr val="accent1"/>
                </a:solidFill>
                <a:latin typeface="+mj-lt"/>
                <a:ea typeface="+mj-ea"/>
                <a:cs typeface="+mj-cs"/>
              </a:rPr>
              <a:t> </a:t>
            </a:r>
            <a:r>
              <a:rPr lang="fi-FI" sz="4000" b="1" dirty="0" err="1">
                <a:solidFill>
                  <a:schemeClr val="accent1"/>
                </a:solidFill>
                <a:latin typeface="+mj-lt"/>
                <a:ea typeface="+mj-ea"/>
                <a:cs typeface="+mj-cs"/>
              </a:rPr>
              <a:t>attrition</a:t>
            </a:r>
            <a:endParaRPr lang="fi-FI" sz="4000" b="1" dirty="0">
              <a:solidFill>
                <a:schemeClr val="accent1"/>
              </a:solidFill>
              <a:latin typeface="+mj-lt"/>
              <a:ea typeface="+mj-ea"/>
              <a:cs typeface="+mj-cs"/>
            </a:endParaRPr>
          </a:p>
        </p:txBody>
      </p:sp>
    </p:spTree>
    <p:extLst>
      <p:ext uri="{BB962C8B-B14F-4D97-AF65-F5344CB8AC3E}">
        <p14:creationId xmlns:p14="http://schemas.microsoft.com/office/powerpoint/2010/main" val="4702102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02267" y="947209"/>
            <a:ext cx="7766936" cy="1646302"/>
          </a:xfrm>
        </p:spPr>
        <p:txBody>
          <a:bodyPr/>
          <a:lstStyle/>
          <a:p>
            <a:r>
              <a:rPr lang="fi-FI" sz="8000" b="1" dirty="0" err="1" smtClean="0"/>
              <a:t>Clinical</a:t>
            </a:r>
            <a:r>
              <a:rPr lang="fi-FI" sz="8000" b="1" dirty="0" smtClean="0"/>
              <a:t> </a:t>
            </a:r>
            <a:r>
              <a:rPr lang="fi-FI" sz="8000" b="1" dirty="0" err="1" smtClean="0"/>
              <a:t>trials</a:t>
            </a:r>
            <a:endParaRPr lang="fi-FI" sz="8000" b="1"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91534" y="3412236"/>
            <a:ext cx="4673379" cy="2718190"/>
          </a:xfrm>
          <a:prstGeom prst="rect">
            <a:avLst/>
          </a:prstGeom>
        </p:spPr>
      </p:pic>
    </p:spTree>
    <p:extLst>
      <p:ext uri="{BB962C8B-B14F-4D97-AF65-F5344CB8AC3E}">
        <p14:creationId xmlns:p14="http://schemas.microsoft.com/office/powerpoint/2010/main" val="19881340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644054" y="294975"/>
            <a:ext cx="6297435" cy="1137585"/>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nSpc>
                <a:spcPct val="150000"/>
              </a:lnSpc>
              <a:spcBef>
                <a:spcPct val="0"/>
              </a:spcBef>
              <a:buNone/>
            </a:pPr>
            <a:r>
              <a:rPr lang="fi-FI" altLang="fi-FI" sz="4800" dirty="0" smtClean="0">
                <a:solidFill>
                  <a:schemeClr val="accent1"/>
                </a:solidFill>
                <a:latin typeface="+mj-lt"/>
                <a:ea typeface="+mj-ea"/>
                <a:cs typeface="+mj-cs"/>
              </a:rPr>
              <a:t>Intention-to-</a:t>
            </a:r>
            <a:r>
              <a:rPr lang="fi-FI" altLang="fi-FI" sz="4800" dirty="0" err="1" smtClean="0">
                <a:solidFill>
                  <a:schemeClr val="accent1"/>
                </a:solidFill>
                <a:latin typeface="+mj-lt"/>
                <a:ea typeface="+mj-ea"/>
                <a:cs typeface="+mj-cs"/>
              </a:rPr>
              <a:t>treat</a:t>
            </a:r>
            <a:endParaRPr lang="fi-FI" altLang="fi-FI" sz="4800" dirty="0">
              <a:solidFill>
                <a:schemeClr val="accent1"/>
              </a:solidFill>
              <a:latin typeface="+mj-lt"/>
              <a:ea typeface="+mj-ea"/>
              <a:cs typeface="+mj-cs"/>
            </a:endParaRPr>
          </a:p>
        </p:txBody>
      </p:sp>
      <p:pic>
        <p:nvPicPr>
          <p:cNvPr id="4" name="Picture 6" descr="http://jama.jamanetwork.com/data/journals/jama/24277/m_jmn120028fa.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4897" y="202064"/>
            <a:ext cx="5642707" cy="6565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1"/>
          <p:cNvSpPr txBox="1">
            <a:spLocks noChangeArrowheads="1"/>
          </p:cNvSpPr>
          <p:nvPr/>
        </p:nvSpPr>
        <p:spPr bwMode="auto">
          <a:xfrm>
            <a:off x="1198588" y="4432498"/>
            <a:ext cx="3748088" cy="138499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hlink"/>
              </a:buClr>
              <a:buSzPct val="50000"/>
              <a:buFont typeface="Monotype Sorts" panose="05010101010101010101" pitchFamily="2" charset="2"/>
              <a:buChar char="n"/>
              <a:defRPr kumimoji="1" sz="2800">
                <a:solidFill>
                  <a:schemeClr val="tx1"/>
                </a:solidFill>
                <a:latin typeface="Arial" panose="020B0604020202020204" pitchFamily="34" charset="0"/>
              </a:defRPr>
            </a:lvl1pPr>
            <a:lvl2pPr marL="742950" indent="-285750">
              <a:spcBef>
                <a:spcPct val="20000"/>
              </a:spcBef>
              <a:buClr>
                <a:srgbClr val="FF9966"/>
              </a:buClr>
              <a:buSzPct val="75000"/>
              <a:buFont typeface="Monotype Sorts" panose="05010101010101010101" pitchFamily="2" charset="2"/>
              <a:buChar char="u"/>
              <a:defRPr kumimoji="1" sz="2600">
                <a:solidFill>
                  <a:schemeClr val="tx1"/>
                </a:solidFill>
                <a:latin typeface="Arial" panose="020B0604020202020204" pitchFamily="34" charset="0"/>
              </a:defRPr>
            </a:lvl2pPr>
            <a:lvl3pPr marL="1143000" indent="-228600">
              <a:spcBef>
                <a:spcPct val="20000"/>
              </a:spcBef>
              <a:buClr>
                <a:schemeClr val="hlink"/>
              </a:buClr>
              <a:buSzPct val="65000"/>
              <a:buFont typeface="Monotype Sorts" panose="05010101010101010101" pitchFamily="2" charset="2"/>
              <a:buChar char="F"/>
              <a:defRPr kumimoji="1" sz="2400">
                <a:solidFill>
                  <a:schemeClr val="tx1"/>
                </a:solidFill>
                <a:latin typeface="Arial" panose="020B0604020202020204" pitchFamily="34" charset="0"/>
              </a:defRPr>
            </a:lvl3pPr>
            <a:lvl4pPr marL="1600200" indent="-228600">
              <a:spcBef>
                <a:spcPct val="20000"/>
              </a:spcBef>
              <a:buClr>
                <a:schemeClr val="tx2"/>
              </a:buClr>
              <a:buSzPct val="100000"/>
              <a:buChar char="•"/>
              <a:defRPr kumimoji="1" sz="2000">
                <a:solidFill>
                  <a:schemeClr val="tx1"/>
                </a:solidFill>
                <a:latin typeface="Arial" panose="020B0604020202020204" pitchFamily="34" charset="0"/>
              </a:defRPr>
            </a:lvl4pPr>
            <a:lvl5pPr marL="2057400" indent="-228600">
              <a:spcBef>
                <a:spcPct val="20000"/>
              </a:spcBef>
              <a:buClr>
                <a:schemeClr val="hlink"/>
              </a:buClr>
              <a:buSzPct val="100000"/>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9pPr>
          </a:lstStyle>
          <a:p>
            <a:pPr algn="ctr">
              <a:spcBef>
                <a:spcPct val="0"/>
              </a:spcBef>
              <a:buClrTx/>
              <a:buSzTx/>
              <a:buFontTx/>
              <a:buNone/>
            </a:pPr>
            <a:r>
              <a:rPr lang="fi-FI" altLang="fi-FI" dirty="0" err="1">
                <a:solidFill>
                  <a:srgbClr val="FF0000"/>
                </a:solidFill>
              </a:rPr>
              <a:t>The</a:t>
            </a:r>
            <a:r>
              <a:rPr lang="fi-FI" altLang="fi-FI" dirty="0">
                <a:solidFill>
                  <a:srgbClr val="FF0000"/>
                </a:solidFill>
              </a:rPr>
              <a:t> </a:t>
            </a:r>
            <a:r>
              <a:rPr lang="fi-FI" altLang="fi-FI" dirty="0" err="1">
                <a:solidFill>
                  <a:srgbClr val="FF0000"/>
                </a:solidFill>
              </a:rPr>
              <a:t>effect</a:t>
            </a:r>
            <a:r>
              <a:rPr lang="fi-FI" altLang="fi-FI" dirty="0">
                <a:solidFill>
                  <a:srgbClr val="FF0000"/>
                </a:solidFill>
              </a:rPr>
              <a:t> of </a:t>
            </a:r>
            <a:r>
              <a:rPr lang="fi-FI" altLang="fi-FI" dirty="0" err="1">
                <a:solidFill>
                  <a:srgbClr val="FF0000"/>
                </a:solidFill>
              </a:rPr>
              <a:t>randomization</a:t>
            </a:r>
            <a:r>
              <a:rPr lang="fi-FI" altLang="fi-FI" dirty="0">
                <a:solidFill>
                  <a:srgbClr val="FF0000"/>
                </a:solidFill>
              </a:rPr>
              <a:t> </a:t>
            </a:r>
            <a:r>
              <a:rPr lang="fi-FI" altLang="fi-FI" dirty="0" err="1">
                <a:solidFill>
                  <a:srgbClr val="FF0000"/>
                </a:solidFill>
              </a:rPr>
              <a:t>remains</a:t>
            </a:r>
            <a:r>
              <a:rPr lang="fi-FI" altLang="fi-FI" dirty="0">
                <a:solidFill>
                  <a:srgbClr val="FF0000"/>
                </a:solidFill>
              </a:rPr>
              <a:t>!</a:t>
            </a:r>
          </a:p>
        </p:txBody>
      </p:sp>
      <p:sp>
        <p:nvSpPr>
          <p:cNvPr id="7" name="Content Placeholder 2"/>
          <p:cNvSpPr txBox="1">
            <a:spLocks/>
          </p:cNvSpPr>
          <p:nvPr/>
        </p:nvSpPr>
        <p:spPr>
          <a:xfrm>
            <a:off x="482047" y="1983692"/>
            <a:ext cx="5568234" cy="1501156"/>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spcBef>
                <a:spcPts val="1800"/>
              </a:spcBef>
            </a:pPr>
            <a:r>
              <a:rPr lang="en-US" sz="2800" dirty="0"/>
              <a:t>Intention-to-treat analysis, i.e. the data is analyzed based on the original </a:t>
            </a:r>
            <a:r>
              <a:rPr lang="en-US" sz="2800" dirty="0" smtClean="0"/>
              <a:t>randomization</a:t>
            </a:r>
            <a:endParaRPr lang="en-US" sz="2800" dirty="0"/>
          </a:p>
        </p:txBody>
      </p:sp>
    </p:spTree>
    <p:extLst>
      <p:ext uri="{BB962C8B-B14F-4D97-AF65-F5344CB8AC3E}">
        <p14:creationId xmlns:p14="http://schemas.microsoft.com/office/powerpoint/2010/main" val="40949990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0"/>
            <a:ext cx="6816725" cy="516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43011"/>
          <a:stretch/>
        </p:blipFill>
        <p:spPr bwMode="auto">
          <a:xfrm>
            <a:off x="1895793" y="5303838"/>
            <a:ext cx="6238875" cy="655002"/>
          </a:xfrm>
          <a:prstGeom prst="rect">
            <a:avLst/>
          </a:prstGeom>
          <a:noFill/>
          <a:ln>
            <a:noFill/>
          </a:ln>
        </p:spPr>
      </p:pic>
      <p:sp>
        <p:nvSpPr>
          <p:cNvPr id="9" name="TextBox 2"/>
          <p:cNvSpPr txBox="1">
            <a:spLocks noChangeArrowheads="1"/>
          </p:cNvSpPr>
          <p:nvPr/>
        </p:nvSpPr>
        <p:spPr bwMode="auto">
          <a:xfrm>
            <a:off x="1657191" y="6098540"/>
            <a:ext cx="5557838" cy="369888"/>
          </a:xfrm>
          <a:prstGeom prst="rect">
            <a:avLst/>
          </a:prstGeom>
          <a:noFill/>
          <a:ln w="9525">
            <a:noFill/>
            <a:miter lim="800000"/>
            <a:headEnd/>
            <a:tailEnd/>
          </a:ln>
        </p:spPr>
        <p:txBody>
          <a:bodyPr wrap="none">
            <a:spAutoFit/>
          </a:bodyPr>
          <a:lstStyle>
            <a:lvl1pPr>
              <a:spcBef>
                <a:spcPct val="20000"/>
              </a:spcBef>
              <a:buClr>
                <a:schemeClr val="hlink"/>
              </a:buClr>
              <a:buSzPct val="50000"/>
              <a:buFont typeface="Monotype Sorts" panose="05010101010101010101" pitchFamily="2" charset="2"/>
              <a:buChar char="n"/>
              <a:defRPr kumimoji="1" sz="2800">
                <a:solidFill>
                  <a:schemeClr val="tx1"/>
                </a:solidFill>
                <a:latin typeface="Arial" panose="020B0604020202020204" pitchFamily="34" charset="0"/>
              </a:defRPr>
            </a:lvl1pPr>
            <a:lvl2pPr marL="742950" indent="-285750">
              <a:spcBef>
                <a:spcPct val="20000"/>
              </a:spcBef>
              <a:buClr>
                <a:srgbClr val="FF9966"/>
              </a:buClr>
              <a:buSzPct val="75000"/>
              <a:buFont typeface="Monotype Sorts" panose="05010101010101010101" pitchFamily="2" charset="2"/>
              <a:buChar char="u"/>
              <a:defRPr kumimoji="1" sz="2600">
                <a:solidFill>
                  <a:schemeClr val="tx1"/>
                </a:solidFill>
                <a:latin typeface="Arial" panose="020B0604020202020204" pitchFamily="34" charset="0"/>
              </a:defRPr>
            </a:lvl2pPr>
            <a:lvl3pPr marL="1143000" indent="-228600">
              <a:spcBef>
                <a:spcPct val="20000"/>
              </a:spcBef>
              <a:buClr>
                <a:schemeClr val="hlink"/>
              </a:buClr>
              <a:buSzPct val="65000"/>
              <a:buFont typeface="Monotype Sorts" panose="05010101010101010101" pitchFamily="2" charset="2"/>
              <a:buChar char="F"/>
              <a:defRPr kumimoji="1" sz="2400">
                <a:solidFill>
                  <a:schemeClr val="tx1"/>
                </a:solidFill>
                <a:latin typeface="Arial" panose="020B0604020202020204" pitchFamily="34" charset="0"/>
              </a:defRPr>
            </a:lvl3pPr>
            <a:lvl4pPr marL="1600200" indent="-228600">
              <a:spcBef>
                <a:spcPct val="20000"/>
              </a:spcBef>
              <a:buClr>
                <a:schemeClr val="tx2"/>
              </a:buClr>
              <a:buSzPct val="100000"/>
              <a:buChar char="•"/>
              <a:defRPr kumimoji="1" sz="2000">
                <a:solidFill>
                  <a:schemeClr val="tx1"/>
                </a:solidFill>
                <a:latin typeface="Arial" panose="020B0604020202020204" pitchFamily="34" charset="0"/>
              </a:defRPr>
            </a:lvl4pPr>
            <a:lvl5pPr marL="2057400" indent="-228600">
              <a:spcBef>
                <a:spcPct val="20000"/>
              </a:spcBef>
              <a:buClr>
                <a:schemeClr val="hlink"/>
              </a:buClr>
              <a:buSzPct val="100000"/>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9pPr>
          </a:lstStyle>
          <a:p>
            <a:pPr algn="ctr">
              <a:spcBef>
                <a:spcPct val="0"/>
              </a:spcBef>
              <a:buClrTx/>
              <a:buSzTx/>
              <a:buFontTx/>
              <a:buNone/>
            </a:pPr>
            <a:r>
              <a:rPr lang="fi-FI" altLang="fi-FI" sz="1800" dirty="0">
                <a:solidFill>
                  <a:schemeClr val="bg1">
                    <a:lumMod val="50000"/>
                  </a:schemeClr>
                </a:solidFill>
              </a:rPr>
              <a:t>Tom Lang. </a:t>
            </a:r>
            <a:r>
              <a:rPr lang="fi-FI" altLang="fi-FI" sz="1800" dirty="0" err="1">
                <a:solidFill>
                  <a:schemeClr val="bg1">
                    <a:lumMod val="50000"/>
                  </a:schemeClr>
                </a:solidFill>
              </a:rPr>
              <a:t>Croatian</a:t>
            </a:r>
            <a:r>
              <a:rPr lang="fi-FI" altLang="fi-FI" sz="1800" dirty="0">
                <a:solidFill>
                  <a:schemeClr val="bg1">
                    <a:lumMod val="50000"/>
                  </a:schemeClr>
                </a:solidFill>
              </a:rPr>
              <a:t> </a:t>
            </a:r>
            <a:r>
              <a:rPr lang="fi-FI" altLang="fi-FI" sz="1800" dirty="0" err="1">
                <a:solidFill>
                  <a:schemeClr val="bg1">
                    <a:lumMod val="50000"/>
                  </a:schemeClr>
                </a:solidFill>
              </a:rPr>
              <a:t>Medical</a:t>
            </a:r>
            <a:r>
              <a:rPr lang="fi-FI" altLang="fi-FI" sz="1800" dirty="0">
                <a:solidFill>
                  <a:schemeClr val="bg1">
                    <a:lumMod val="50000"/>
                  </a:schemeClr>
                </a:solidFill>
              </a:rPr>
              <a:t> Journal 2004;45:361-70</a:t>
            </a:r>
          </a:p>
        </p:txBody>
      </p:sp>
      <p:sp>
        <p:nvSpPr>
          <p:cNvPr id="10" name="Tekstikehys 5"/>
          <p:cNvSpPr txBox="1">
            <a:spLocks noChangeArrowheads="1"/>
          </p:cNvSpPr>
          <p:nvPr/>
        </p:nvSpPr>
        <p:spPr bwMode="auto">
          <a:xfrm>
            <a:off x="1076325" y="6453188"/>
            <a:ext cx="63642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50000"/>
              <a:buFont typeface="Monotype Sorts" panose="05010101010101010101" pitchFamily="2" charset="2"/>
              <a:buChar char="n"/>
              <a:defRPr kumimoji="1" sz="2800">
                <a:solidFill>
                  <a:schemeClr val="tx1"/>
                </a:solidFill>
                <a:latin typeface="Arial" panose="020B0604020202020204" pitchFamily="34" charset="0"/>
              </a:defRPr>
            </a:lvl1pPr>
            <a:lvl2pPr marL="742950" indent="-285750">
              <a:spcBef>
                <a:spcPct val="20000"/>
              </a:spcBef>
              <a:buClr>
                <a:srgbClr val="FF9966"/>
              </a:buClr>
              <a:buSzPct val="75000"/>
              <a:buFont typeface="Monotype Sorts" panose="05010101010101010101" pitchFamily="2" charset="2"/>
              <a:buChar char="u"/>
              <a:defRPr kumimoji="1" sz="2600">
                <a:solidFill>
                  <a:schemeClr val="tx1"/>
                </a:solidFill>
                <a:latin typeface="Arial" panose="020B0604020202020204" pitchFamily="34" charset="0"/>
              </a:defRPr>
            </a:lvl2pPr>
            <a:lvl3pPr marL="1143000" indent="-228600">
              <a:spcBef>
                <a:spcPct val="20000"/>
              </a:spcBef>
              <a:buClr>
                <a:schemeClr val="hlink"/>
              </a:buClr>
              <a:buSzPct val="65000"/>
              <a:buFont typeface="Monotype Sorts" panose="05010101010101010101" pitchFamily="2" charset="2"/>
              <a:buChar char="F"/>
              <a:defRPr kumimoji="1" sz="2400">
                <a:solidFill>
                  <a:schemeClr val="tx1"/>
                </a:solidFill>
                <a:latin typeface="Arial" panose="020B0604020202020204" pitchFamily="34" charset="0"/>
              </a:defRPr>
            </a:lvl3pPr>
            <a:lvl4pPr marL="1600200" indent="-228600">
              <a:spcBef>
                <a:spcPct val="20000"/>
              </a:spcBef>
              <a:buClr>
                <a:schemeClr val="tx2"/>
              </a:buClr>
              <a:buSzPct val="100000"/>
              <a:buChar char="•"/>
              <a:defRPr kumimoji="1" sz="2000">
                <a:solidFill>
                  <a:schemeClr val="tx1"/>
                </a:solidFill>
                <a:latin typeface="Arial" panose="020B0604020202020204" pitchFamily="34" charset="0"/>
              </a:defRPr>
            </a:lvl4pPr>
            <a:lvl5pPr marL="2057400" indent="-228600">
              <a:spcBef>
                <a:spcPct val="20000"/>
              </a:spcBef>
              <a:buClr>
                <a:schemeClr val="hlink"/>
              </a:buClr>
              <a:buSzPct val="100000"/>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9pPr>
          </a:lstStyle>
          <a:p>
            <a:pPr algn="ctr">
              <a:spcBef>
                <a:spcPct val="0"/>
              </a:spcBef>
              <a:buClrTx/>
              <a:buSzTx/>
              <a:buFontTx/>
              <a:buNone/>
            </a:pPr>
            <a:r>
              <a:rPr lang="fi-FI" altLang="fi-FI" sz="2000">
                <a:solidFill>
                  <a:schemeClr val="bg1"/>
                </a:solidFill>
              </a:rPr>
              <a:t> - if a predictor, can be used as a covariate in analyses</a:t>
            </a:r>
          </a:p>
        </p:txBody>
      </p:sp>
    </p:spTree>
    <p:extLst>
      <p:ext uri="{BB962C8B-B14F-4D97-AF65-F5344CB8AC3E}">
        <p14:creationId xmlns:p14="http://schemas.microsoft.com/office/powerpoint/2010/main" val="29662250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40064" y="283378"/>
            <a:ext cx="2874505" cy="1186159"/>
          </a:xfrm>
          <a:prstGeom prst="rect">
            <a:avLst/>
          </a:prstGeom>
        </p:spPr>
        <p:txBody>
          <a:bodyPr wrap="none">
            <a:spAutoFit/>
          </a:bodyPr>
          <a:lstStyle/>
          <a:p>
            <a:pPr>
              <a:lnSpc>
                <a:spcPct val="150000"/>
              </a:lnSpc>
              <a:spcBef>
                <a:spcPct val="0"/>
              </a:spcBef>
            </a:pPr>
            <a:r>
              <a:rPr lang="fi-FI" altLang="fi-FI" sz="5400" b="1" dirty="0" err="1" smtClean="0">
                <a:solidFill>
                  <a:schemeClr val="accent1"/>
                </a:solidFill>
              </a:rPr>
              <a:t>Methods</a:t>
            </a:r>
            <a:endParaRPr lang="fi-FI" altLang="fi-FI" sz="5400" b="1" dirty="0">
              <a:solidFill>
                <a:schemeClr val="accent1"/>
              </a:solidFill>
            </a:endParaRPr>
          </a:p>
        </p:txBody>
      </p:sp>
      <p:sp>
        <p:nvSpPr>
          <p:cNvPr id="5" name="Content Placeholder 2"/>
          <p:cNvSpPr txBox="1">
            <a:spLocks/>
          </p:cNvSpPr>
          <p:nvPr/>
        </p:nvSpPr>
        <p:spPr>
          <a:xfrm>
            <a:off x="1454339" y="1800867"/>
            <a:ext cx="10018291" cy="388077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spcBef>
                <a:spcPts val="1200"/>
              </a:spcBef>
            </a:pPr>
            <a:r>
              <a:rPr lang="en-US" sz="4000" dirty="0"/>
              <a:t>Selection of interventions</a:t>
            </a:r>
          </a:p>
          <a:p>
            <a:pPr lvl="1">
              <a:spcBef>
                <a:spcPts val="1200"/>
              </a:spcBef>
            </a:pPr>
            <a:r>
              <a:rPr lang="en-US" sz="3600" dirty="0"/>
              <a:t>Grounds for interventions?</a:t>
            </a:r>
          </a:p>
          <a:p>
            <a:pPr lvl="1">
              <a:spcBef>
                <a:spcPts val="1200"/>
              </a:spcBef>
            </a:pPr>
            <a:r>
              <a:rPr lang="en-US" sz="3600" dirty="0"/>
              <a:t>Length of the study?</a:t>
            </a:r>
          </a:p>
          <a:p>
            <a:pPr lvl="1">
              <a:spcBef>
                <a:spcPts val="1200"/>
              </a:spcBef>
            </a:pPr>
            <a:r>
              <a:rPr lang="en-US" sz="3600" dirty="0"/>
              <a:t>Generalizability?</a:t>
            </a:r>
          </a:p>
          <a:p>
            <a:pPr>
              <a:spcBef>
                <a:spcPts val="1200"/>
              </a:spcBef>
            </a:pPr>
            <a:r>
              <a:rPr lang="en-US" sz="4000" dirty="0"/>
              <a:t>Primary vs. secondary outcome</a:t>
            </a:r>
          </a:p>
          <a:p>
            <a:pPr>
              <a:spcBef>
                <a:spcPts val="1200"/>
              </a:spcBef>
            </a:pPr>
            <a:r>
              <a:rPr lang="en-US" sz="4000" dirty="0"/>
              <a:t>Subgroup analyses?</a:t>
            </a:r>
          </a:p>
          <a:p>
            <a:pPr>
              <a:spcBef>
                <a:spcPts val="1200"/>
              </a:spcBef>
            </a:pPr>
            <a:endParaRPr lang="en-US" sz="4000" dirty="0"/>
          </a:p>
        </p:txBody>
      </p:sp>
    </p:spTree>
    <p:extLst>
      <p:ext uri="{BB962C8B-B14F-4D97-AF65-F5344CB8AC3E}">
        <p14:creationId xmlns:p14="http://schemas.microsoft.com/office/powerpoint/2010/main" val="42505824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11514" y="152264"/>
            <a:ext cx="2488182" cy="1186159"/>
          </a:xfrm>
          <a:prstGeom prst="rect">
            <a:avLst/>
          </a:prstGeom>
        </p:spPr>
        <p:txBody>
          <a:bodyPr wrap="none">
            <a:spAutoFit/>
          </a:bodyPr>
          <a:lstStyle/>
          <a:p>
            <a:pPr>
              <a:lnSpc>
                <a:spcPct val="150000"/>
              </a:lnSpc>
              <a:spcBef>
                <a:spcPct val="0"/>
              </a:spcBef>
            </a:pPr>
            <a:r>
              <a:rPr lang="fi-FI" altLang="fi-FI" sz="5400" b="1" dirty="0" err="1" smtClean="0">
                <a:solidFill>
                  <a:schemeClr val="accent1"/>
                </a:solidFill>
              </a:rPr>
              <a:t>Results</a:t>
            </a:r>
            <a:endParaRPr lang="fi-FI" altLang="fi-FI" sz="5400" b="1" dirty="0">
              <a:solidFill>
                <a:schemeClr val="accent1"/>
              </a:solidFill>
            </a:endParaRPr>
          </a:p>
        </p:txBody>
      </p:sp>
      <p:sp>
        <p:nvSpPr>
          <p:cNvPr id="5" name="Content Placeholder 2"/>
          <p:cNvSpPr txBox="1">
            <a:spLocks/>
          </p:cNvSpPr>
          <p:nvPr/>
        </p:nvSpPr>
        <p:spPr>
          <a:xfrm>
            <a:off x="506418" y="1667517"/>
            <a:ext cx="9113831" cy="388077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spcBef>
                <a:spcPts val="1200"/>
              </a:spcBef>
            </a:pPr>
            <a:r>
              <a:rPr lang="en-US" sz="3600" dirty="0"/>
              <a:t>Statistical methods should be clearly described </a:t>
            </a:r>
          </a:p>
          <a:p>
            <a:pPr>
              <a:spcBef>
                <a:spcPts val="1200"/>
              </a:spcBef>
            </a:pPr>
            <a:r>
              <a:rPr lang="en-US" sz="3600" dirty="0"/>
              <a:t>Confidence intervals should be the primary method to describe the certainty of the effect</a:t>
            </a:r>
          </a:p>
          <a:p>
            <a:pPr>
              <a:spcBef>
                <a:spcPts val="1200"/>
              </a:spcBef>
            </a:pPr>
            <a:r>
              <a:rPr lang="en-US" sz="3600" dirty="0"/>
              <a:t>exact p-values (not &lt;0.05 etc.)</a:t>
            </a:r>
          </a:p>
          <a:p>
            <a:pPr>
              <a:spcBef>
                <a:spcPts val="1200"/>
              </a:spcBef>
            </a:pPr>
            <a:endParaRPr lang="en-US" sz="3600" dirty="0"/>
          </a:p>
        </p:txBody>
      </p:sp>
    </p:spTree>
    <p:extLst>
      <p:ext uri="{BB962C8B-B14F-4D97-AF65-F5344CB8AC3E}">
        <p14:creationId xmlns:p14="http://schemas.microsoft.com/office/powerpoint/2010/main" val="6373527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06764" y="130978"/>
            <a:ext cx="3501280" cy="1186159"/>
          </a:xfrm>
          <a:prstGeom prst="rect">
            <a:avLst/>
          </a:prstGeom>
        </p:spPr>
        <p:txBody>
          <a:bodyPr wrap="none">
            <a:spAutoFit/>
          </a:bodyPr>
          <a:lstStyle/>
          <a:p>
            <a:pPr>
              <a:lnSpc>
                <a:spcPct val="150000"/>
              </a:lnSpc>
              <a:spcBef>
                <a:spcPct val="0"/>
              </a:spcBef>
            </a:pPr>
            <a:r>
              <a:rPr lang="fi-FI" altLang="fi-FI" sz="5400" b="1" dirty="0" err="1" smtClean="0">
                <a:solidFill>
                  <a:schemeClr val="accent1"/>
                </a:solidFill>
              </a:rPr>
              <a:t>Discussion</a:t>
            </a:r>
            <a:endParaRPr lang="fi-FI" altLang="fi-FI" sz="5400" b="1" dirty="0">
              <a:solidFill>
                <a:schemeClr val="accent1"/>
              </a:solidFill>
            </a:endParaRPr>
          </a:p>
        </p:txBody>
      </p:sp>
      <p:sp>
        <p:nvSpPr>
          <p:cNvPr id="5" name="Content Placeholder 2"/>
          <p:cNvSpPr txBox="1">
            <a:spLocks/>
          </p:cNvSpPr>
          <p:nvPr/>
        </p:nvSpPr>
        <p:spPr>
          <a:xfrm>
            <a:off x="1080239" y="2019681"/>
            <a:ext cx="10025911" cy="388077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spcBef>
                <a:spcPts val="1200"/>
              </a:spcBef>
            </a:pPr>
            <a:r>
              <a:rPr lang="en-US" sz="3600" dirty="0"/>
              <a:t>Limitations?</a:t>
            </a:r>
          </a:p>
          <a:p>
            <a:pPr>
              <a:spcBef>
                <a:spcPts val="1200"/>
              </a:spcBef>
            </a:pPr>
            <a:r>
              <a:rPr lang="en-US" sz="3600" dirty="0"/>
              <a:t>Comparison to previous studies?</a:t>
            </a:r>
          </a:p>
          <a:p>
            <a:pPr>
              <a:spcBef>
                <a:spcPts val="1200"/>
              </a:spcBef>
            </a:pPr>
            <a:r>
              <a:rPr lang="en-US" sz="3600" dirty="0"/>
              <a:t>Generalizability?</a:t>
            </a:r>
          </a:p>
          <a:p>
            <a:pPr>
              <a:spcBef>
                <a:spcPts val="1200"/>
              </a:spcBef>
            </a:pPr>
            <a:r>
              <a:rPr lang="en-US" sz="3600" dirty="0"/>
              <a:t>Interpretation?</a:t>
            </a:r>
          </a:p>
          <a:p>
            <a:pPr>
              <a:spcBef>
                <a:spcPts val="1200"/>
              </a:spcBef>
            </a:pPr>
            <a:r>
              <a:rPr lang="en-US" sz="3600" dirty="0"/>
              <a:t>Conclusions</a:t>
            </a:r>
            <a:r>
              <a:rPr lang="en-US" sz="3600" dirty="0" smtClean="0"/>
              <a:t>?</a:t>
            </a:r>
            <a:endParaRPr lang="en-US" sz="3600" dirty="0"/>
          </a:p>
        </p:txBody>
      </p:sp>
    </p:spTree>
    <p:extLst>
      <p:ext uri="{BB962C8B-B14F-4D97-AF65-F5344CB8AC3E}">
        <p14:creationId xmlns:p14="http://schemas.microsoft.com/office/powerpoint/2010/main" val="27719806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7116128" y="303213"/>
            <a:ext cx="4862512" cy="338554"/>
          </a:xfrm>
          <a:prstGeom prst="rect">
            <a:avLst/>
          </a:prstGeom>
          <a:solidFill>
            <a:schemeClr val="bg1"/>
          </a:solidFill>
          <a:ln>
            <a:noFill/>
          </a:ln>
          <a:extLst/>
        </p:spPr>
        <p:txBody>
          <a:bodyPr wrap="square">
            <a:spAutoFit/>
          </a:bodyPr>
          <a:lstStyle/>
          <a:p>
            <a:pPr>
              <a:defRPr/>
            </a:pPr>
            <a:r>
              <a:rPr lang="fi-FI" altLang="fi-FI" sz="1600" dirty="0" err="1">
                <a:latin typeface="Arial" charset="0"/>
              </a:rPr>
              <a:t>Ioannidis</a:t>
            </a:r>
            <a:r>
              <a:rPr lang="fi-FI" altLang="fi-FI" sz="1600" dirty="0">
                <a:latin typeface="Arial" charset="0"/>
              </a:rPr>
              <a:t> JP, et al. </a:t>
            </a:r>
            <a:r>
              <a:rPr lang="fi-FI" altLang="fi-FI" sz="1600" dirty="0" err="1">
                <a:latin typeface="Arial" charset="0"/>
              </a:rPr>
              <a:t>Ann</a:t>
            </a:r>
            <a:r>
              <a:rPr lang="fi-FI" altLang="fi-FI" sz="1600" dirty="0">
                <a:latin typeface="Arial" charset="0"/>
              </a:rPr>
              <a:t> </a:t>
            </a:r>
            <a:r>
              <a:rPr lang="fi-FI" altLang="fi-FI" sz="1600" dirty="0" err="1">
                <a:latin typeface="Arial" charset="0"/>
              </a:rPr>
              <a:t>Intern</a:t>
            </a:r>
            <a:r>
              <a:rPr lang="fi-FI" altLang="fi-FI" sz="1600" dirty="0">
                <a:latin typeface="Arial" charset="0"/>
              </a:rPr>
              <a:t> </a:t>
            </a:r>
            <a:r>
              <a:rPr lang="fi-FI" altLang="fi-FI" sz="1600" dirty="0" err="1">
                <a:latin typeface="Arial" charset="0"/>
              </a:rPr>
              <a:t>Med</a:t>
            </a:r>
            <a:r>
              <a:rPr lang="fi-FI" altLang="fi-FI" sz="1600" dirty="0">
                <a:latin typeface="Arial" charset="0"/>
              </a:rPr>
              <a:t> 2004; 141:781-8.</a:t>
            </a:r>
          </a:p>
        </p:txBody>
      </p:sp>
      <p:sp>
        <p:nvSpPr>
          <p:cNvPr id="7" name="Rectangle 3"/>
          <p:cNvSpPr>
            <a:spLocks noChangeArrowheads="1"/>
          </p:cNvSpPr>
          <p:nvPr/>
        </p:nvSpPr>
        <p:spPr bwMode="auto">
          <a:xfrm>
            <a:off x="81836" y="944156"/>
            <a:ext cx="12110164" cy="5570756"/>
          </a:xfrm>
          <a:prstGeom prst="rect">
            <a:avLst/>
          </a:prstGeom>
          <a:solidFill>
            <a:schemeClr val="bg1"/>
          </a:solidFill>
          <a:ln w="9525">
            <a:solidFill>
              <a:schemeClr val="bg1"/>
            </a:solidFill>
            <a:miter lim="800000"/>
            <a:headEnd/>
            <a:tailEnd/>
          </a:ln>
        </p:spPr>
        <p:txBody>
          <a:bodyPr wrap="square">
            <a:spAutoFit/>
          </a:bodyPr>
          <a:lstStyle>
            <a:lvl1pPr>
              <a:spcBef>
                <a:spcPct val="20000"/>
              </a:spcBef>
              <a:buClr>
                <a:schemeClr val="hlink"/>
              </a:buClr>
              <a:buSzPct val="50000"/>
              <a:buFont typeface="Monotype Sorts" panose="05010101010101010101" pitchFamily="2" charset="2"/>
              <a:buChar char="n"/>
              <a:defRPr kumimoji="1" sz="2800">
                <a:solidFill>
                  <a:schemeClr val="tx1"/>
                </a:solidFill>
                <a:latin typeface="Arial" panose="020B0604020202020204" pitchFamily="34" charset="0"/>
              </a:defRPr>
            </a:lvl1pPr>
            <a:lvl2pPr marL="742950" indent="-285750">
              <a:spcBef>
                <a:spcPct val="20000"/>
              </a:spcBef>
              <a:buClr>
                <a:srgbClr val="FF9966"/>
              </a:buClr>
              <a:buSzPct val="75000"/>
              <a:buFont typeface="Monotype Sorts" panose="05010101010101010101" pitchFamily="2" charset="2"/>
              <a:buChar char="u"/>
              <a:defRPr kumimoji="1" sz="2600">
                <a:solidFill>
                  <a:schemeClr val="tx1"/>
                </a:solidFill>
                <a:latin typeface="Arial" panose="020B0604020202020204" pitchFamily="34" charset="0"/>
              </a:defRPr>
            </a:lvl2pPr>
            <a:lvl3pPr marL="1143000" indent="-228600">
              <a:spcBef>
                <a:spcPct val="20000"/>
              </a:spcBef>
              <a:buClr>
                <a:schemeClr val="hlink"/>
              </a:buClr>
              <a:buSzPct val="65000"/>
              <a:buFont typeface="Monotype Sorts" panose="05010101010101010101" pitchFamily="2" charset="2"/>
              <a:buChar char="F"/>
              <a:defRPr kumimoji="1" sz="2400">
                <a:solidFill>
                  <a:schemeClr val="tx1"/>
                </a:solidFill>
                <a:latin typeface="Arial" panose="020B0604020202020204" pitchFamily="34" charset="0"/>
              </a:defRPr>
            </a:lvl3pPr>
            <a:lvl4pPr marL="1600200" indent="-228600">
              <a:spcBef>
                <a:spcPct val="20000"/>
              </a:spcBef>
              <a:buClr>
                <a:schemeClr val="tx2"/>
              </a:buClr>
              <a:buSzPct val="100000"/>
              <a:buChar char="•"/>
              <a:defRPr kumimoji="1" sz="2000">
                <a:solidFill>
                  <a:schemeClr val="tx1"/>
                </a:solidFill>
                <a:latin typeface="Arial" panose="020B0604020202020204" pitchFamily="34" charset="0"/>
              </a:defRPr>
            </a:lvl4pPr>
            <a:lvl5pPr marL="2057400" indent="-228600">
              <a:spcBef>
                <a:spcPct val="20000"/>
              </a:spcBef>
              <a:buClr>
                <a:schemeClr val="hlink"/>
              </a:buClr>
              <a:buSzPct val="100000"/>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9pPr>
          </a:lstStyle>
          <a:p>
            <a:pPr>
              <a:spcBef>
                <a:spcPts val="600"/>
              </a:spcBef>
              <a:buClrTx/>
              <a:buSzTx/>
              <a:buFontTx/>
              <a:buNone/>
            </a:pPr>
            <a:r>
              <a:rPr lang="en-US" altLang="fi-FI" sz="1800" dirty="0"/>
              <a:t>1. Using generic or vague statements, such as “the drug was generally well tolerated” or “the comparator drug was relatively poorly tolerated.”</a:t>
            </a:r>
            <a:endParaRPr lang="fi-FI" altLang="fi-FI" sz="1800" dirty="0"/>
          </a:p>
          <a:p>
            <a:pPr>
              <a:spcBef>
                <a:spcPts val="600"/>
              </a:spcBef>
              <a:buClrTx/>
              <a:buSzTx/>
              <a:buFontTx/>
              <a:buNone/>
            </a:pPr>
            <a:r>
              <a:rPr lang="en-US" altLang="fi-FI" sz="1800" dirty="0"/>
              <a:t>2. Failing to provide separate data for each study arm.</a:t>
            </a:r>
            <a:endParaRPr lang="fi-FI" altLang="fi-FI" sz="1800" dirty="0"/>
          </a:p>
          <a:p>
            <a:pPr>
              <a:spcBef>
                <a:spcPts val="600"/>
              </a:spcBef>
              <a:buClrTx/>
              <a:buSzTx/>
              <a:buFontTx/>
              <a:buNone/>
            </a:pPr>
            <a:r>
              <a:rPr lang="en-US" altLang="fi-FI" sz="1800" dirty="0"/>
              <a:t>3. Providing summed numbers for all adverse events for each study arm, without separate data for each type of adverse event.</a:t>
            </a:r>
            <a:endParaRPr lang="fi-FI" altLang="fi-FI" sz="1800" dirty="0"/>
          </a:p>
          <a:p>
            <a:pPr>
              <a:spcBef>
                <a:spcPts val="600"/>
              </a:spcBef>
              <a:buClrTx/>
              <a:buSzTx/>
              <a:buFontTx/>
              <a:buNone/>
            </a:pPr>
            <a:r>
              <a:rPr lang="en-US" altLang="fi-FI" sz="1800" dirty="0"/>
              <a:t>4. Providing summed numbers for a specific type of adverse event, regardless of severity or seriousness.</a:t>
            </a:r>
            <a:endParaRPr lang="fi-FI" altLang="fi-FI" sz="1800" dirty="0"/>
          </a:p>
          <a:p>
            <a:pPr>
              <a:spcBef>
                <a:spcPts val="600"/>
              </a:spcBef>
              <a:buClrTx/>
              <a:buSzTx/>
              <a:buFontTx/>
              <a:buNone/>
            </a:pPr>
            <a:r>
              <a:rPr lang="en-US" altLang="fi-FI" sz="1800" dirty="0"/>
              <a:t>5. Reporting only the adverse events observed at a certain frequency or rate threshold (for example, &gt;3% or &gt;10% of participants).</a:t>
            </a:r>
            <a:endParaRPr lang="fi-FI" altLang="fi-FI" sz="1800" dirty="0"/>
          </a:p>
          <a:p>
            <a:pPr>
              <a:spcBef>
                <a:spcPts val="600"/>
              </a:spcBef>
              <a:buClrTx/>
              <a:buSzTx/>
              <a:buFontTx/>
              <a:buNone/>
            </a:pPr>
            <a:r>
              <a:rPr lang="en-US" altLang="fi-FI" sz="1800" dirty="0"/>
              <a:t>6. Reporting only the adverse events that reach a </a:t>
            </a:r>
            <a:r>
              <a:rPr lang="en-US" altLang="fi-FI" sz="1800" i="1" dirty="0"/>
              <a:t>P </a:t>
            </a:r>
            <a:r>
              <a:rPr lang="en-US" altLang="fi-FI" sz="1800" dirty="0"/>
              <a:t>value threshold in the comparison of the randomized arms (for example, </a:t>
            </a:r>
            <a:r>
              <a:rPr lang="en-US" altLang="fi-FI" sz="1800" i="1" dirty="0"/>
              <a:t>P </a:t>
            </a:r>
            <a:r>
              <a:rPr lang="en-US" altLang="fi-FI" sz="1800" dirty="0"/>
              <a:t>&gt; 0.05).</a:t>
            </a:r>
            <a:endParaRPr lang="fi-FI" altLang="fi-FI" sz="1800" dirty="0"/>
          </a:p>
          <a:p>
            <a:pPr>
              <a:spcBef>
                <a:spcPts val="600"/>
              </a:spcBef>
              <a:buClrTx/>
              <a:buSzTx/>
              <a:buFontTx/>
              <a:buNone/>
            </a:pPr>
            <a:r>
              <a:rPr lang="en-US" altLang="fi-FI" sz="1800" dirty="0"/>
              <a:t>7. Reporting measures of central tendency (for example, means or medians) for continuous variables without any information on extreme values.</a:t>
            </a:r>
            <a:endParaRPr lang="fi-FI" altLang="fi-FI" sz="1800" dirty="0"/>
          </a:p>
          <a:p>
            <a:pPr>
              <a:spcBef>
                <a:spcPts val="600"/>
              </a:spcBef>
              <a:buClrTx/>
              <a:buSzTx/>
              <a:buFontTx/>
              <a:buNone/>
            </a:pPr>
            <a:r>
              <a:rPr lang="en-US" altLang="fi-FI" sz="1800" dirty="0"/>
              <a:t>8. Improperly handling or disregarding the relative timing of the events, when timing is an important determinant of the adverse event in question.</a:t>
            </a:r>
            <a:endParaRPr lang="fi-FI" altLang="fi-FI" sz="1800" dirty="0"/>
          </a:p>
          <a:p>
            <a:pPr>
              <a:spcBef>
                <a:spcPts val="600"/>
              </a:spcBef>
              <a:buClrTx/>
              <a:buSzTx/>
              <a:buFontTx/>
              <a:buNone/>
            </a:pPr>
            <a:r>
              <a:rPr lang="en-US" altLang="fi-FI" sz="1800" dirty="0"/>
              <a:t>9. Not distinguishing between patients with 1 adverse event and participants with multiple adverse events.</a:t>
            </a:r>
            <a:endParaRPr lang="fi-FI" altLang="fi-FI" sz="1800" dirty="0"/>
          </a:p>
          <a:p>
            <a:pPr>
              <a:spcBef>
                <a:spcPts val="600"/>
              </a:spcBef>
              <a:buClrTx/>
              <a:buSzTx/>
              <a:buFontTx/>
              <a:buNone/>
            </a:pPr>
            <a:r>
              <a:rPr lang="en-US" altLang="fi-FI" sz="1800" dirty="0"/>
              <a:t>10. Providing statements about whether data were statistically significant without giving the exact counts of events.</a:t>
            </a:r>
            <a:endParaRPr lang="fi-FI" altLang="fi-FI" sz="1800" dirty="0"/>
          </a:p>
          <a:p>
            <a:pPr>
              <a:spcBef>
                <a:spcPts val="600"/>
              </a:spcBef>
              <a:buClrTx/>
              <a:buSzTx/>
              <a:buFontTx/>
              <a:buNone/>
            </a:pPr>
            <a:r>
              <a:rPr lang="en-US" altLang="fi-FI" sz="1800" dirty="0"/>
              <a:t>11. Not providing data on harms for all randomly assigned participants.</a:t>
            </a:r>
            <a:endParaRPr lang="fi-FI" altLang="fi-FI" sz="1800" dirty="0"/>
          </a:p>
        </p:txBody>
      </p:sp>
      <p:sp>
        <p:nvSpPr>
          <p:cNvPr id="8" name="TextBox 4"/>
          <p:cNvSpPr txBox="1">
            <a:spLocks noChangeArrowheads="1"/>
          </p:cNvSpPr>
          <p:nvPr/>
        </p:nvSpPr>
        <p:spPr bwMode="auto">
          <a:xfrm>
            <a:off x="81836" y="139701"/>
            <a:ext cx="677942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50000"/>
              <a:buFont typeface="Monotype Sorts" panose="05010101010101010101" pitchFamily="2" charset="2"/>
              <a:buChar char="n"/>
              <a:defRPr kumimoji="1" sz="2800">
                <a:solidFill>
                  <a:schemeClr val="tx1"/>
                </a:solidFill>
                <a:latin typeface="Arial" panose="020B0604020202020204" pitchFamily="34" charset="0"/>
              </a:defRPr>
            </a:lvl1pPr>
            <a:lvl2pPr marL="742950" indent="-285750">
              <a:spcBef>
                <a:spcPct val="20000"/>
              </a:spcBef>
              <a:buClr>
                <a:srgbClr val="FF9966"/>
              </a:buClr>
              <a:buSzPct val="75000"/>
              <a:buFont typeface="Monotype Sorts" panose="05010101010101010101" pitchFamily="2" charset="2"/>
              <a:buChar char="u"/>
              <a:defRPr kumimoji="1" sz="2600">
                <a:solidFill>
                  <a:schemeClr val="tx1"/>
                </a:solidFill>
                <a:latin typeface="Arial" panose="020B0604020202020204" pitchFamily="34" charset="0"/>
              </a:defRPr>
            </a:lvl2pPr>
            <a:lvl3pPr marL="1143000" indent="-228600">
              <a:spcBef>
                <a:spcPct val="20000"/>
              </a:spcBef>
              <a:buClr>
                <a:schemeClr val="hlink"/>
              </a:buClr>
              <a:buSzPct val="65000"/>
              <a:buFont typeface="Monotype Sorts" panose="05010101010101010101" pitchFamily="2" charset="2"/>
              <a:buChar char="F"/>
              <a:defRPr kumimoji="1" sz="2400">
                <a:solidFill>
                  <a:schemeClr val="tx1"/>
                </a:solidFill>
                <a:latin typeface="Arial" panose="020B0604020202020204" pitchFamily="34" charset="0"/>
              </a:defRPr>
            </a:lvl3pPr>
            <a:lvl4pPr marL="1600200" indent="-228600">
              <a:spcBef>
                <a:spcPct val="20000"/>
              </a:spcBef>
              <a:buClr>
                <a:schemeClr val="tx2"/>
              </a:buClr>
              <a:buSzPct val="100000"/>
              <a:buChar char="•"/>
              <a:defRPr kumimoji="1" sz="2000">
                <a:solidFill>
                  <a:schemeClr val="tx1"/>
                </a:solidFill>
                <a:latin typeface="Arial" panose="020B0604020202020204" pitchFamily="34" charset="0"/>
              </a:defRPr>
            </a:lvl4pPr>
            <a:lvl5pPr marL="2057400" indent="-228600">
              <a:spcBef>
                <a:spcPct val="20000"/>
              </a:spcBef>
              <a:buClr>
                <a:schemeClr val="hlink"/>
              </a:buClr>
              <a:buSzPct val="100000"/>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9pPr>
          </a:lstStyle>
          <a:p>
            <a:pPr algn="ctr">
              <a:spcBef>
                <a:spcPct val="0"/>
              </a:spcBef>
              <a:buClrTx/>
              <a:buSzTx/>
              <a:buFontTx/>
              <a:buNone/>
            </a:pPr>
            <a:r>
              <a:rPr lang="fi-FI" altLang="fi-FI" sz="3600" b="1" dirty="0" err="1">
                <a:solidFill>
                  <a:schemeClr val="accent1"/>
                </a:solidFill>
                <a:latin typeface="+mn-lt"/>
              </a:rPr>
              <a:t>Inadequate</a:t>
            </a:r>
            <a:r>
              <a:rPr lang="fi-FI" altLang="fi-FI" sz="3600" b="1" dirty="0">
                <a:solidFill>
                  <a:schemeClr val="accent1"/>
                </a:solidFill>
                <a:latin typeface="+mn-lt"/>
              </a:rPr>
              <a:t> </a:t>
            </a:r>
            <a:r>
              <a:rPr lang="fi-FI" altLang="fi-FI" sz="3600" b="1" dirty="0" err="1">
                <a:solidFill>
                  <a:schemeClr val="accent1"/>
                </a:solidFill>
                <a:latin typeface="+mn-lt"/>
              </a:rPr>
              <a:t>reporting</a:t>
            </a:r>
            <a:r>
              <a:rPr lang="fi-FI" altLang="fi-FI" sz="3600" b="1" dirty="0">
                <a:solidFill>
                  <a:schemeClr val="accent1"/>
                </a:solidFill>
                <a:latin typeface="+mn-lt"/>
              </a:rPr>
              <a:t> of </a:t>
            </a:r>
            <a:r>
              <a:rPr lang="fi-FI" altLang="fi-FI" sz="3600" b="1" dirty="0" err="1">
                <a:solidFill>
                  <a:schemeClr val="accent1"/>
                </a:solidFill>
                <a:latin typeface="+mn-lt"/>
              </a:rPr>
              <a:t>harms</a:t>
            </a:r>
            <a:endParaRPr lang="fi-FI" altLang="fi-FI" sz="3600" b="1" dirty="0">
              <a:solidFill>
                <a:schemeClr val="accent1"/>
              </a:solidFill>
              <a:latin typeface="+mn-lt"/>
            </a:endParaRPr>
          </a:p>
        </p:txBody>
      </p:sp>
      <p:sp>
        <p:nvSpPr>
          <p:cNvPr id="9" name="TextBox 1"/>
          <p:cNvSpPr txBox="1">
            <a:spLocks noChangeArrowheads="1"/>
          </p:cNvSpPr>
          <p:nvPr/>
        </p:nvSpPr>
        <p:spPr bwMode="auto">
          <a:xfrm>
            <a:off x="1374738" y="6417191"/>
            <a:ext cx="656692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50000"/>
              <a:buFont typeface="Monotype Sorts" panose="05010101010101010101" pitchFamily="2" charset="2"/>
              <a:buChar char="n"/>
              <a:defRPr kumimoji="1" sz="2800">
                <a:solidFill>
                  <a:schemeClr val="tx1"/>
                </a:solidFill>
                <a:latin typeface="Arial" panose="020B0604020202020204" pitchFamily="34" charset="0"/>
              </a:defRPr>
            </a:lvl1pPr>
            <a:lvl2pPr marL="742950" indent="-285750">
              <a:spcBef>
                <a:spcPct val="20000"/>
              </a:spcBef>
              <a:buClr>
                <a:srgbClr val="FF9966"/>
              </a:buClr>
              <a:buSzPct val="75000"/>
              <a:buFont typeface="Monotype Sorts" panose="05010101010101010101" pitchFamily="2" charset="2"/>
              <a:buChar char="u"/>
              <a:defRPr kumimoji="1" sz="2600">
                <a:solidFill>
                  <a:schemeClr val="tx1"/>
                </a:solidFill>
                <a:latin typeface="Arial" panose="020B0604020202020204" pitchFamily="34" charset="0"/>
              </a:defRPr>
            </a:lvl2pPr>
            <a:lvl3pPr marL="1143000" indent="-228600">
              <a:spcBef>
                <a:spcPct val="20000"/>
              </a:spcBef>
              <a:buClr>
                <a:schemeClr val="hlink"/>
              </a:buClr>
              <a:buSzPct val="65000"/>
              <a:buFont typeface="Monotype Sorts" panose="05010101010101010101" pitchFamily="2" charset="2"/>
              <a:buChar char="F"/>
              <a:defRPr kumimoji="1" sz="2400">
                <a:solidFill>
                  <a:schemeClr val="tx1"/>
                </a:solidFill>
                <a:latin typeface="Arial" panose="020B0604020202020204" pitchFamily="34" charset="0"/>
              </a:defRPr>
            </a:lvl3pPr>
            <a:lvl4pPr marL="1600200" indent="-228600">
              <a:spcBef>
                <a:spcPct val="20000"/>
              </a:spcBef>
              <a:buClr>
                <a:schemeClr val="tx2"/>
              </a:buClr>
              <a:buSzPct val="100000"/>
              <a:buChar char="•"/>
              <a:defRPr kumimoji="1" sz="2000">
                <a:solidFill>
                  <a:schemeClr val="tx1"/>
                </a:solidFill>
                <a:latin typeface="Arial" panose="020B0604020202020204" pitchFamily="34" charset="0"/>
              </a:defRPr>
            </a:lvl4pPr>
            <a:lvl5pPr marL="2057400" indent="-228600">
              <a:spcBef>
                <a:spcPct val="20000"/>
              </a:spcBef>
              <a:buClr>
                <a:schemeClr val="hlink"/>
              </a:buClr>
              <a:buSzPct val="100000"/>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9pPr>
          </a:lstStyle>
          <a:p>
            <a:pPr algn="ctr">
              <a:spcBef>
                <a:spcPct val="0"/>
              </a:spcBef>
              <a:buClrTx/>
              <a:buSzTx/>
              <a:buFontTx/>
              <a:buNone/>
            </a:pPr>
            <a:r>
              <a:rPr lang="fi-FI" altLang="fi-FI" sz="1800" dirty="0">
                <a:solidFill>
                  <a:srgbClr val="FF0000"/>
                </a:solidFill>
              </a:rPr>
              <a:t>To </a:t>
            </a:r>
            <a:r>
              <a:rPr lang="fi-FI" altLang="fi-FI" sz="1800" dirty="0" err="1">
                <a:solidFill>
                  <a:srgbClr val="FF0000"/>
                </a:solidFill>
              </a:rPr>
              <a:t>study</a:t>
            </a:r>
            <a:r>
              <a:rPr lang="fi-FI" altLang="fi-FI" sz="1800" dirty="0">
                <a:solidFill>
                  <a:srgbClr val="FF0000"/>
                </a:solidFill>
              </a:rPr>
              <a:t> </a:t>
            </a:r>
            <a:r>
              <a:rPr lang="fi-FI" altLang="fi-FI" sz="1800" dirty="0" err="1">
                <a:solidFill>
                  <a:srgbClr val="FF0000"/>
                </a:solidFill>
              </a:rPr>
              <a:t>adverse</a:t>
            </a:r>
            <a:r>
              <a:rPr lang="fi-FI" altLang="fi-FI" sz="1800" dirty="0">
                <a:solidFill>
                  <a:srgbClr val="FF0000"/>
                </a:solidFill>
              </a:rPr>
              <a:t> </a:t>
            </a:r>
            <a:r>
              <a:rPr lang="fi-FI" altLang="fi-FI" sz="1800" dirty="0" err="1">
                <a:solidFill>
                  <a:srgbClr val="FF0000"/>
                </a:solidFill>
              </a:rPr>
              <a:t>effects</a:t>
            </a:r>
            <a:r>
              <a:rPr lang="fi-FI" altLang="fi-FI" sz="1800" dirty="0">
                <a:solidFill>
                  <a:srgbClr val="FF0000"/>
                </a:solidFill>
              </a:rPr>
              <a:t>, </a:t>
            </a:r>
            <a:r>
              <a:rPr lang="fi-FI" altLang="fi-FI" sz="1800" dirty="0" err="1">
                <a:solidFill>
                  <a:srgbClr val="FF0000"/>
                </a:solidFill>
              </a:rPr>
              <a:t>one</a:t>
            </a:r>
            <a:r>
              <a:rPr lang="fi-FI" altLang="fi-FI" sz="1800" dirty="0">
                <a:solidFill>
                  <a:srgbClr val="FF0000"/>
                </a:solidFill>
              </a:rPr>
              <a:t> </a:t>
            </a:r>
            <a:r>
              <a:rPr lang="fi-FI" altLang="fi-FI" sz="1800" dirty="0" err="1">
                <a:solidFill>
                  <a:srgbClr val="FF0000"/>
                </a:solidFill>
              </a:rPr>
              <a:t>can</a:t>
            </a:r>
            <a:r>
              <a:rPr lang="fi-FI" altLang="fi-FI" sz="1800" dirty="0">
                <a:solidFill>
                  <a:srgbClr val="FF0000"/>
                </a:solidFill>
              </a:rPr>
              <a:t> </a:t>
            </a:r>
            <a:r>
              <a:rPr lang="fi-FI" altLang="fi-FI" sz="1800" dirty="0" err="1">
                <a:solidFill>
                  <a:srgbClr val="FF0000"/>
                </a:solidFill>
              </a:rPr>
              <a:t>utilize</a:t>
            </a:r>
            <a:r>
              <a:rPr lang="fi-FI" altLang="fi-FI" sz="1800" dirty="0">
                <a:solidFill>
                  <a:srgbClr val="FF0000"/>
                </a:solidFill>
              </a:rPr>
              <a:t> </a:t>
            </a:r>
            <a:r>
              <a:rPr lang="fi-FI" altLang="fi-FI" sz="1800" dirty="0" err="1">
                <a:solidFill>
                  <a:srgbClr val="FF0000"/>
                </a:solidFill>
              </a:rPr>
              <a:t>observational</a:t>
            </a:r>
            <a:r>
              <a:rPr lang="fi-FI" altLang="fi-FI" sz="1800" dirty="0">
                <a:solidFill>
                  <a:srgbClr val="FF0000"/>
                </a:solidFill>
              </a:rPr>
              <a:t> </a:t>
            </a:r>
            <a:r>
              <a:rPr lang="fi-FI" altLang="fi-FI" sz="1800" dirty="0" err="1">
                <a:solidFill>
                  <a:srgbClr val="FF0000"/>
                </a:solidFill>
              </a:rPr>
              <a:t>studies</a:t>
            </a:r>
            <a:r>
              <a:rPr lang="fi-FI" altLang="fi-FI" sz="1800" dirty="0">
                <a:solidFill>
                  <a:srgbClr val="FF0000"/>
                </a:solidFill>
              </a:rPr>
              <a:t>!</a:t>
            </a:r>
          </a:p>
        </p:txBody>
      </p:sp>
    </p:spTree>
    <p:extLst>
      <p:ext uri="{BB962C8B-B14F-4D97-AF65-F5344CB8AC3E}">
        <p14:creationId xmlns:p14="http://schemas.microsoft.com/office/powerpoint/2010/main" val="8603959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tsikko 1"/>
          <p:cNvSpPr txBox="1">
            <a:spLocks/>
          </p:cNvSpPr>
          <p:nvPr/>
        </p:nvSpPr>
        <p:spPr>
          <a:xfrm>
            <a:off x="107950" y="93663"/>
            <a:ext cx="9310370" cy="1143000"/>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fi-FI" sz="4800" b="1" dirty="0"/>
              <a:t>Examples of poor reporting of non-significant results</a:t>
            </a:r>
            <a:endParaRPr lang="fi-FI" altLang="fi-FI" sz="4800" b="1" dirty="0"/>
          </a:p>
        </p:txBody>
      </p:sp>
      <p:sp>
        <p:nvSpPr>
          <p:cNvPr id="10" name="Dian numeron paikkamerkki 3"/>
          <p:cNvSpPr>
            <a:spLocks noGrp="1"/>
          </p:cNvSpPr>
          <p:nvPr>
            <p:ph type="sldNum" sz="quarter" idx="10"/>
          </p:nvPr>
        </p:nvSpPr>
        <p:spPr>
          <a:xfrm>
            <a:off x="7010400" y="62484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50000"/>
              <a:buFont typeface="Monotype Sorts" panose="05010101010101010101" pitchFamily="2" charset="2"/>
              <a:buChar char="n"/>
              <a:defRPr kumimoji="1" sz="2800">
                <a:solidFill>
                  <a:schemeClr val="tx1"/>
                </a:solidFill>
                <a:latin typeface="Arial" panose="020B0604020202020204" pitchFamily="34" charset="0"/>
              </a:defRPr>
            </a:lvl1pPr>
            <a:lvl2pPr marL="742950" indent="-285750">
              <a:spcBef>
                <a:spcPct val="20000"/>
              </a:spcBef>
              <a:buClr>
                <a:srgbClr val="FF9966"/>
              </a:buClr>
              <a:buSzPct val="75000"/>
              <a:buFont typeface="Monotype Sorts" panose="05010101010101010101" pitchFamily="2" charset="2"/>
              <a:buChar char="u"/>
              <a:defRPr kumimoji="1" sz="2600">
                <a:solidFill>
                  <a:schemeClr val="tx1"/>
                </a:solidFill>
                <a:latin typeface="Arial" panose="020B0604020202020204" pitchFamily="34" charset="0"/>
              </a:defRPr>
            </a:lvl2pPr>
            <a:lvl3pPr marL="1143000" indent="-228600">
              <a:spcBef>
                <a:spcPct val="20000"/>
              </a:spcBef>
              <a:buClr>
                <a:schemeClr val="hlink"/>
              </a:buClr>
              <a:buSzPct val="65000"/>
              <a:buFont typeface="Monotype Sorts" panose="05010101010101010101" pitchFamily="2" charset="2"/>
              <a:buChar char="F"/>
              <a:defRPr kumimoji="1" sz="2400">
                <a:solidFill>
                  <a:schemeClr val="tx1"/>
                </a:solidFill>
                <a:latin typeface="Arial" panose="020B0604020202020204" pitchFamily="34" charset="0"/>
              </a:defRPr>
            </a:lvl3pPr>
            <a:lvl4pPr marL="1600200" indent="-228600">
              <a:spcBef>
                <a:spcPct val="20000"/>
              </a:spcBef>
              <a:buClr>
                <a:schemeClr val="tx2"/>
              </a:buClr>
              <a:buSzPct val="100000"/>
              <a:buChar char="•"/>
              <a:defRPr kumimoji="1" sz="2000">
                <a:solidFill>
                  <a:schemeClr val="tx1"/>
                </a:solidFill>
                <a:latin typeface="Arial" panose="020B0604020202020204" pitchFamily="34" charset="0"/>
              </a:defRPr>
            </a:lvl4pPr>
            <a:lvl5pPr marL="2057400" indent="-228600">
              <a:spcBef>
                <a:spcPct val="20000"/>
              </a:spcBef>
              <a:buClr>
                <a:schemeClr val="hlink"/>
              </a:buClr>
              <a:buSzPct val="100000"/>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9pPr>
          </a:lstStyle>
          <a:p>
            <a:pPr>
              <a:spcBef>
                <a:spcPct val="0"/>
              </a:spcBef>
              <a:buClrTx/>
              <a:buSzTx/>
              <a:buFontTx/>
              <a:buNone/>
            </a:pPr>
            <a:fld id="{D42237BE-BC39-475A-A1E0-E80E485A3760}" type="slidenum">
              <a:rPr lang="en-US" altLang="fi-FI" sz="1400" smtClean="0"/>
              <a:pPr>
                <a:spcBef>
                  <a:spcPct val="0"/>
                </a:spcBef>
                <a:buClrTx/>
                <a:buSzTx/>
                <a:buFontTx/>
                <a:buNone/>
              </a:pPr>
              <a:t>38</a:t>
            </a:fld>
            <a:endParaRPr lang="en-US" altLang="fi-FI" sz="1400" smtClean="0"/>
          </a:p>
        </p:txBody>
      </p:sp>
      <p:sp>
        <p:nvSpPr>
          <p:cNvPr id="11" name="Suorakulmio 1"/>
          <p:cNvSpPr>
            <a:spLocks noChangeArrowheads="1"/>
          </p:cNvSpPr>
          <p:nvPr/>
        </p:nvSpPr>
        <p:spPr bwMode="auto">
          <a:xfrm>
            <a:off x="616268" y="6276975"/>
            <a:ext cx="101250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fi-FI" sz="2000" dirty="0">
                <a:solidFill>
                  <a:schemeClr val="bg1">
                    <a:lumMod val="50000"/>
                  </a:schemeClr>
                </a:solidFill>
                <a:latin typeface="Arial" charset="0"/>
              </a:rPr>
              <a:t>http://mchankins.wordpress.com/2013/04/21/still-not-significant-2/</a:t>
            </a:r>
          </a:p>
        </p:txBody>
      </p:sp>
      <p:sp>
        <p:nvSpPr>
          <p:cNvPr id="12" name="Suorakulmio 2"/>
          <p:cNvSpPr>
            <a:spLocks noChangeArrowheads="1"/>
          </p:cNvSpPr>
          <p:nvPr/>
        </p:nvSpPr>
        <p:spPr bwMode="auto">
          <a:xfrm>
            <a:off x="545148" y="1730058"/>
            <a:ext cx="9827577"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Clr>
                <a:schemeClr val="hlink"/>
              </a:buClr>
              <a:buSzPct val="50000"/>
              <a:buFont typeface="Monotype Sorts" panose="05010101010101010101" pitchFamily="2" charset="2"/>
              <a:buChar char="n"/>
              <a:defRPr kumimoji="1" sz="2800">
                <a:solidFill>
                  <a:schemeClr val="tx1"/>
                </a:solidFill>
                <a:latin typeface="Arial" panose="020B0604020202020204" pitchFamily="34" charset="0"/>
              </a:defRPr>
            </a:lvl1pPr>
            <a:lvl2pPr marL="742950" indent="-285750">
              <a:spcBef>
                <a:spcPct val="20000"/>
              </a:spcBef>
              <a:buClr>
                <a:srgbClr val="FF9966"/>
              </a:buClr>
              <a:buSzPct val="75000"/>
              <a:buFont typeface="Monotype Sorts" panose="05010101010101010101" pitchFamily="2" charset="2"/>
              <a:buChar char="u"/>
              <a:defRPr kumimoji="1" sz="2600">
                <a:solidFill>
                  <a:schemeClr val="tx1"/>
                </a:solidFill>
                <a:latin typeface="Arial" panose="020B0604020202020204" pitchFamily="34" charset="0"/>
              </a:defRPr>
            </a:lvl2pPr>
            <a:lvl3pPr marL="1143000" indent="-228600">
              <a:spcBef>
                <a:spcPct val="20000"/>
              </a:spcBef>
              <a:buClr>
                <a:schemeClr val="hlink"/>
              </a:buClr>
              <a:buSzPct val="65000"/>
              <a:buFont typeface="Monotype Sorts" panose="05010101010101010101" pitchFamily="2" charset="2"/>
              <a:buChar char="F"/>
              <a:defRPr kumimoji="1" sz="2400">
                <a:solidFill>
                  <a:schemeClr val="tx1"/>
                </a:solidFill>
                <a:latin typeface="Arial" panose="020B0604020202020204" pitchFamily="34" charset="0"/>
              </a:defRPr>
            </a:lvl3pPr>
            <a:lvl4pPr marL="1600200" indent="-228600">
              <a:spcBef>
                <a:spcPct val="20000"/>
              </a:spcBef>
              <a:buClr>
                <a:schemeClr val="tx2"/>
              </a:buClr>
              <a:buSzPct val="100000"/>
              <a:buChar char="•"/>
              <a:defRPr kumimoji="1" sz="2000">
                <a:solidFill>
                  <a:schemeClr val="tx1"/>
                </a:solidFill>
                <a:latin typeface="Arial" panose="020B0604020202020204" pitchFamily="34" charset="0"/>
              </a:defRPr>
            </a:lvl4pPr>
            <a:lvl5pPr marL="2057400" indent="-228600">
              <a:spcBef>
                <a:spcPct val="20000"/>
              </a:spcBef>
              <a:buClr>
                <a:schemeClr val="hlink"/>
              </a:buClr>
              <a:buSzPct val="100000"/>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9pPr>
          </a:lstStyle>
          <a:p>
            <a:pPr>
              <a:spcBef>
                <a:spcPct val="0"/>
              </a:spcBef>
              <a:buClrTx/>
              <a:buSzTx/>
              <a:buFont typeface="Arial" panose="020B0604020202020204" pitchFamily="34" charset="0"/>
              <a:buChar char="•"/>
            </a:pPr>
            <a:r>
              <a:rPr lang="fi-FI" altLang="fi-FI" sz="2400" dirty="0"/>
              <a:t>a </a:t>
            </a:r>
            <a:r>
              <a:rPr lang="fi-FI" altLang="fi-FI" sz="2400" dirty="0" err="1"/>
              <a:t>clear</a:t>
            </a:r>
            <a:r>
              <a:rPr lang="fi-FI" altLang="fi-FI" sz="2400" dirty="0"/>
              <a:t>, </a:t>
            </a:r>
            <a:r>
              <a:rPr lang="fi-FI" altLang="fi-FI" sz="2400" dirty="0" err="1"/>
              <a:t>strong</a:t>
            </a:r>
            <a:r>
              <a:rPr lang="fi-FI" altLang="fi-FI" sz="2400" dirty="0"/>
              <a:t> </a:t>
            </a:r>
            <a:r>
              <a:rPr lang="fi-FI" altLang="fi-FI" sz="2400" dirty="0" err="1"/>
              <a:t>trend</a:t>
            </a:r>
            <a:r>
              <a:rPr lang="fi-FI" altLang="fi-FI" sz="2400" dirty="0"/>
              <a:t> (p=0.09)</a:t>
            </a:r>
          </a:p>
          <a:p>
            <a:pPr>
              <a:spcBef>
                <a:spcPct val="0"/>
              </a:spcBef>
              <a:buClrTx/>
              <a:buSzTx/>
              <a:buFont typeface="Arial" panose="020B0604020202020204" pitchFamily="34" charset="0"/>
              <a:buChar char="•"/>
            </a:pPr>
            <a:r>
              <a:rPr lang="fi-FI" altLang="fi-FI" sz="2400" dirty="0"/>
              <a:t>an </a:t>
            </a:r>
            <a:r>
              <a:rPr lang="fi-FI" altLang="fi-FI" sz="2400" dirty="0" err="1"/>
              <a:t>encouraging</a:t>
            </a:r>
            <a:r>
              <a:rPr lang="fi-FI" altLang="fi-FI" sz="2400" dirty="0"/>
              <a:t> </a:t>
            </a:r>
            <a:r>
              <a:rPr lang="fi-FI" altLang="fi-FI" sz="2400" dirty="0" err="1"/>
              <a:t>trend</a:t>
            </a:r>
            <a:r>
              <a:rPr lang="fi-FI" altLang="fi-FI" sz="2400" dirty="0"/>
              <a:t> (p&lt;0.1)</a:t>
            </a:r>
          </a:p>
          <a:p>
            <a:pPr>
              <a:spcBef>
                <a:spcPct val="0"/>
              </a:spcBef>
              <a:buClrTx/>
              <a:buSzTx/>
              <a:buFont typeface="Arial" panose="020B0604020202020204" pitchFamily="34" charset="0"/>
              <a:buChar char="•"/>
            </a:pPr>
            <a:r>
              <a:rPr lang="fi-FI" altLang="fi-FI" sz="2400" dirty="0"/>
              <a:t>an </a:t>
            </a:r>
            <a:r>
              <a:rPr lang="fi-FI" altLang="fi-FI" sz="2400" dirty="0" err="1"/>
              <a:t>important</a:t>
            </a:r>
            <a:r>
              <a:rPr lang="fi-FI" altLang="fi-FI" sz="2400" dirty="0"/>
              <a:t> </a:t>
            </a:r>
            <a:r>
              <a:rPr lang="fi-FI" altLang="fi-FI" sz="2400" dirty="0" err="1"/>
              <a:t>trend</a:t>
            </a:r>
            <a:r>
              <a:rPr lang="fi-FI" altLang="fi-FI" sz="2400" dirty="0"/>
              <a:t> (p=0.066)</a:t>
            </a:r>
          </a:p>
          <a:p>
            <a:pPr>
              <a:spcBef>
                <a:spcPct val="0"/>
              </a:spcBef>
              <a:buClrTx/>
              <a:buSzTx/>
              <a:buFont typeface="Arial" panose="020B0604020202020204" pitchFamily="34" charset="0"/>
              <a:buChar char="•"/>
            </a:pPr>
            <a:r>
              <a:rPr lang="fi-FI" altLang="fi-FI" sz="2400" dirty="0" err="1"/>
              <a:t>approached</a:t>
            </a:r>
            <a:r>
              <a:rPr lang="fi-FI" altLang="fi-FI" sz="2400" dirty="0"/>
              <a:t> </a:t>
            </a:r>
            <a:r>
              <a:rPr lang="fi-FI" altLang="fi-FI" sz="2400" dirty="0" err="1"/>
              <a:t>conventional</a:t>
            </a:r>
            <a:r>
              <a:rPr lang="fi-FI" altLang="fi-FI" sz="2400" dirty="0"/>
              <a:t> </a:t>
            </a:r>
            <a:r>
              <a:rPr lang="fi-FI" altLang="fi-FI" sz="2400" dirty="0" err="1"/>
              <a:t>levels</a:t>
            </a:r>
            <a:r>
              <a:rPr lang="fi-FI" altLang="fi-FI" sz="2400" dirty="0"/>
              <a:t> of </a:t>
            </a:r>
            <a:r>
              <a:rPr lang="fi-FI" altLang="fi-FI" sz="2400" dirty="0" err="1"/>
              <a:t>significance</a:t>
            </a:r>
            <a:r>
              <a:rPr lang="fi-FI" altLang="fi-FI" sz="2400" dirty="0"/>
              <a:t> (p&lt;0.10)</a:t>
            </a:r>
          </a:p>
          <a:p>
            <a:pPr>
              <a:spcBef>
                <a:spcPct val="0"/>
              </a:spcBef>
              <a:buClrTx/>
              <a:buSzTx/>
              <a:buFont typeface="Arial" panose="020B0604020202020204" pitchFamily="34" charset="0"/>
              <a:buChar char="•"/>
            </a:pPr>
            <a:r>
              <a:rPr lang="fi-FI" altLang="fi-FI" sz="2400" dirty="0" err="1"/>
              <a:t>below</a:t>
            </a:r>
            <a:r>
              <a:rPr lang="fi-FI" altLang="fi-FI" sz="2400" dirty="0"/>
              <a:t> (</a:t>
            </a:r>
            <a:r>
              <a:rPr lang="fi-FI" altLang="fi-FI" sz="2400" dirty="0" err="1"/>
              <a:t>but</a:t>
            </a:r>
            <a:r>
              <a:rPr lang="fi-FI" altLang="fi-FI" sz="2400" dirty="0"/>
              <a:t> </a:t>
            </a:r>
            <a:r>
              <a:rPr lang="fi-FI" altLang="fi-FI" sz="2400" dirty="0" err="1"/>
              <a:t>verging</a:t>
            </a:r>
            <a:r>
              <a:rPr lang="fi-FI" altLang="fi-FI" sz="2400" dirty="0"/>
              <a:t> on) </a:t>
            </a:r>
            <a:r>
              <a:rPr lang="fi-FI" altLang="fi-FI" sz="2400" dirty="0" err="1"/>
              <a:t>the</a:t>
            </a:r>
            <a:r>
              <a:rPr lang="fi-FI" altLang="fi-FI" sz="2400" dirty="0"/>
              <a:t> </a:t>
            </a:r>
            <a:r>
              <a:rPr lang="fi-FI" altLang="fi-FI" sz="2400" dirty="0" err="1"/>
              <a:t>statistical</a:t>
            </a:r>
            <a:r>
              <a:rPr lang="fi-FI" altLang="fi-FI" sz="2400" dirty="0"/>
              <a:t> </a:t>
            </a:r>
            <a:r>
              <a:rPr lang="fi-FI" altLang="fi-FI" sz="2400" dirty="0" err="1"/>
              <a:t>significant</a:t>
            </a:r>
            <a:r>
              <a:rPr lang="fi-FI" altLang="fi-FI" sz="2400" dirty="0"/>
              <a:t> </a:t>
            </a:r>
            <a:r>
              <a:rPr lang="fi-FI" altLang="fi-FI" sz="2400" dirty="0" err="1"/>
              <a:t>level</a:t>
            </a:r>
            <a:r>
              <a:rPr lang="fi-FI" altLang="fi-FI" sz="2400" dirty="0"/>
              <a:t> (p&gt;0.05)</a:t>
            </a:r>
          </a:p>
          <a:p>
            <a:pPr>
              <a:spcBef>
                <a:spcPct val="0"/>
              </a:spcBef>
              <a:buClrTx/>
              <a:buSzTx/>
              <a:buFont typeface="Arial" panose="020B0604020202020204" pitchFamily="34" charset="0"/>
              <a:buChar char="•"/>
            </a:pPr>
            <a:r>
              <a:rPr lang="fi-FI" altLang="fi-FI" sz="2400" dirty="0" err="1" smtClean="0"/>
              <a:t>failed</a:t>
            </a:r>
            <a:r>
              <a:rPr lang="fi-FI" altLang="fi-FI" sz="2400" dirty="0" smtClean="0"/>
              <a:t> </a:t>
            </a:r>
            <a:r>
              <a:rPr lang="fi-FI" altLang="fi-FI" sz="2400" dirty="0"/>
              <a:t>to </a:t>
            </a:r>
            <a:r>
              <a:rPr lang="fi-FI" altLang="fi-FI" sz="2400" dirty="0" err="1"/>
              <a:t>reach</a:t>
            </a:r>
            <a:r>
              <a:rPr lang="fi-FI" altLang="fi-FI" sz="2400" dirty="0"/>
              <a:t> </a:t>
            </a:r>
            <a:r>
              <a:rPr lang="fi-FI" altLang="fi-FI" sz="2400" dirty="0" err="1"/>
              <a:t>significance</a:t>
            </a:r>
            <a:r>
              <a:rPr lang="fi-FI" altLang="fi-FI" sz="2400" dirty="0"/>
              <a:t> on </a:t>
            </a:r>
            <a:r>
              <a:rPr lang="fi-FI" altLang="fi-FI" sz="2400" dirty="0" err="1"/>
              <a:t>this</a:t>
            </a:r>
            <a:r>
              <a:rPr lang="fi-FI" altLang="fi-FI" sz="2400" dirty="0"/>
              <a:t> </a:t>
            </a:r>
            <a:r>
              <a:rPr lang="fi-FI" altLang="fi-FI" sz="2400" dirty="0" err="1"/>
              <a:t>occasion</a:t>
            </a:r>
            <a:r>
              <a:rPr lang="fi-FI" altLang="fi-FI" sz="2400" dirty="0"/>
              <a:t> (p=0.09)</a:t>
            </a:r>
          </a:p>
          <a:p>
            <a:pPr>
              <a:spcBef>
                <a:spcPct val="0"/>
              </a:spcBef>
              <a:buClrTx/>
              <a:buSzTx/>
              <a:buFont typeface="Arial" panose="020B0604020202020204" pitchFamily="34" charset="0"/>
              <a:buChar char="•"/>
            </a:pPr>
            <a:r>
              <a:rPr lang="fi-FI" altLang="fi-FI" sz="2400" dirty="0" err="1"/>
              <a:t>flirting</a:t>
            </a:r>
            <a:r>
              <a:rPr lang="fi-FI" altLang="fi-FI" sz="2400" dirty="0"/>
              <a:t> </a:t>
            </a:r>
            <a:r>
              <a:rPr lang="fi-FI" altLang="fi-FI" sz="2400" dirty="0" err="1"/>
              <a:t>with</a:t>
            </a:r>
            <a:r>
              <a:rPr lang="fi-FI" altLang="fi-FI" sz="2400" dirty="0"/>
              <a:t> </a:t>
            </a:r>
            <a:r>
              <a:rPr lang="fi-FI" altLang="fi-FI" sz="2400" dirty="0" err="1"/>
              <a:t>conventional</a:t>
            </a:r>
            <a:r>
              <a:rPr lang="fi-FI" altLang="fi-FI" sz="2400" dirty="0"/>
              <a:t> </a:t>
            </a:r>
            <a:r>
              <a:rPr lang="fi-FI" altLang="fi-FI" sz="2400" dirty="0" err="1"/>
              <a:t>levels</a:t>
            </a:r>
            <a:r>
              <a:rPr lang="fi-FI" altLang="fi-FI" sz="2400" dirty="0"/>
              <a:t> of </a:t>
            </a:r>
            <a:r>
              <a:rPr lang="fi-FI" altLang="fi-FI" sz="2400" dirty="0" err="1"/>
              <a:t>significance</a:t>
            </a:r>
            <a:r>
              <a:rPr lang="fi-FI" altLang="fi-FI" sz="2400" dirty="0"/>
              <a:t> (p&gt;0.1)</a:t>
            </a:r>
          </a:p>
          <a:p>
            <a:pPr>
              <a:spcBef>
                <a:spcPct val="0"/>
              </a:spcBef>
              <a:buClrTx/>
              <a:buSzTx/>
              <a:buFont typeface="Arial" panose="020B0604020202020204" pitchFamily="34" charset="0"/>
              <a:buChar char="•"/>
            </a:pPr>
            <a:r>
              <a:rPr lang="fi-FI" altLang="fi-FI" sz="2400" dirty="0" err="1"/>
              <a:t>leaning</a:t>
            </a:r>
            <a:r>
              <a:rPr lang="fi-FI" altLang="fi-FI" sz="2400" dirty="0"/>
              <a:t> </a:t>
            </a:r>
            <a:r>
              <a:rPr lang="fi-FI" altLang="fi-FI" sz="2400" dirty="0" err="1"/>
              <a:t>towards</a:t>
            </a:r>
            <a:r>
              <a:rPr lang="fi-FI" altLang="fi-FI" sz="2400" dirty="0"/>
              <a:t> </a:t>
            </a:r>
            <a:r>
              <a:rPr lang="fi-FI" altLang="fi-FI" sz="2400" dirty="0" err="1"/>
              <a:t>significance</a:t>
            </a:r>
            <a:r>
              <a:rPr lang="fi-FI" altLang="fi-FI" sz="2400" dirty="0"/>
              <a:t> (p=0.15)</a:t>
            </a:r>
          </a:p>
          <a:p>
            <a:pPr>
              <a:spcBef>
                <a:spcPct val="0"/>
              </a:spcBef>
              <a:buClrTx/>
              <a:buSzTx/>
              <a:buFont typeface="Arial" panose="020B0604020202020204" pitchFamily="34" charset="0"/>
              <a:buChar char="•"/>
            </a:pPr>
            <a:r>
              <a:rPr lang="fi-FI" altLang="fi-FI" sz="2400" dirty="0" err="1"/>
              <a:t>narrowly</a:t>
            </a:r>
            <a:r>
              <a:rPr lang="fi-FI" altLang="fi-FI" sz="2400" dirty="0"/>
              <a:t> </a:t>
            </a:r>
            <a:r>
              <a:rPr lang="fi-FI" altLang="fi-FI" sz="2400" dirty="0" err="1"/>
              <a:t>escaped</a:t>
            </a:r>
            <a:r>
              <a:rPr lang="fi-FI" altLang="fi-FI" sz="2400" dirty="0"/>
              <a:t> </a:t>
            </a:r>
            <a:r>
              <a:rPr lang="fi-FI" altLang="fi-FI" sz="2400" dirty="0" err="1"/>
              <a:t>significance</a:t>
            </a:r>
            <a:r>
              <a:rPr lang="fi-FI" altLang="fi-FI" sz="2400" dirty="0"/>
              <a:t> (p=0.08)</a:t>
            </a:r>
          </a:p>
          <a:p>
            <a:pPr>
              <a:spcBef>
                <a:spcPct val="0"/>
              </a:spcBef>
              <a:buClrTx/>
              <a:buSzTx/>
              <a:buFont typeface="Arial" panose="020B0604020202020204" pitchFamily="34" charset="0"/>
              <a:buChar char="•"/>
            </a:pPr>
            <a:r>
              <a:rPr lang="fi-FI" altLang="fi-FI" sz="2400" dirty="0" err="1"/>
              <a:t>not</a:t>
            </a:r>
            <a:r>
              <a:rPr lang="fi-FI" altLang="fi-FI" sz="2400" dirty="0"/>
              <a:t> </a:t>
            </a:r>
            <a:r>
              <a:rPr lang="fi-FI" altLang="fi-FI" sz="2400" dirty="0" err="1"/>
              <a:t>conventionally</a:t>
            </a:r>
            <a:r>
              <a:rPr lang="fi-FI" altLang="fi-FI" sz="2400" dirty="0"/>
              <a:t> </a:t>
            </a:r>
            <a:r>
              <a:rPr lang="fi-FI" altLang="fi-FI" sz="2400" dirty="0" err="1"/>
              <a:t>significant</a:t>
            </a:r>
            <a:r>
              <a:rPr lang="fi-FI" altLang="fi-FI" sz="2400" dirty="0"/>
              <a:t> (p=0.089), </a:t>
            </a:r>
            <a:r>
              <a:rPr lang="fi-FI" altLang="fi-FI" sz="2400" dirty="0" err="1"/>
              <a:t>but</a:t>
            </a:r>
            <a:r>
              <a:rPr lang="fi-FI" altLang="fi-FI" sz="2400" dirty="0"/>
              <a:t>..</a:t>
            </a:r>
          </a:p>
          <a:p>
            <a:pPr>
              <a:spcBef>
                <a:spcPct val="0"/>
              </a:spcBef>
              <a:buClrTx/>
              <a:buSzTx/>
              <a:buFont typeface="Arial" panose="020B0604020202020204" pitchFamily="34" charset="0"/>
              <a:buChar char="•"/>
            </a:pPr>
            <a:r>
              <a:rPr lang="fi-FI" altLang="fi-FI" sz="2400" dirty="0" err="1"/>
              <a:t>not</a:t>
            </a:r>
            <a:r>
              <a:rPr lang="fi-FI" altLang="fi-FI" sz="2400" dirty="0"/>
              <a:t> </a:t>
            </a:r>
            <a:r>
              <a:rPr lang="fi-FI" altLang="fi-FI" sz="2400" dirty="0" err="1"/>
              <a:t>significant</a:t>
            </a:r>
            <a:r>
              <a:rPr lang="fi-FI" altLang="fi-FI" sz="2400" dirty="0"/>
              <a:t> in </a:t>
            </a:r>
            <a:r>
              <a:rPr lang="fi-FI" altLang="fi-FI" sz="2400" dirty="0" err="1"/>
              <a:t>the</a:t>
            </a:r>
            <a:r>
              <a:rPr lang="fi-FI" altLang="fi-FI" sz="2400" dirty="0"/>
              <a:t> </a:t>
            </a:r>
            <a:r>
              <a:rPr lang="fi-FI" altLang="fi-FI" sz="2400" dirty="0" err="1"/>
              <a:t>narrow</a:t>
            </a:r>
            <a:r>
              <a:rPr lang="fi-FI" altLang="fi-FI" sz="2400" dirty="0"/>
              <a:t> </a:t>
            </a:r>
            <a:r>
              <a:rPr lang="fi-FI" altLang="fi-FI" sz="2400" dirty="0" err="1"/>
              <a:t>sense</a:t>
            </a:r>
            <a:r>
              <a:rPr lang="fi-FI" altLang="fi-FI" sz="2400" dirty="0"/>
              <a:t> of </a:t>
            </a:r>
            <a:r>
              <a:rPr lang="fi-FI" altLang="fi-FI" sz="2400" dirty="0" err="1"/>
              <a:t>the</a:t>
            </a:r>
            <a:r>
              <a:rPr lang="fi-FI" altLang="fi-FI" sz="2400" dirty="0"/>
              <a:t> </a:t>
            </a:r>
            <a:r>
              <a:rPr lang="fi-FI" altLang="fi-FI" sz="2400" dirty="0" err="1"/>
              <a:t>word</a:t>
            </a:r>
            <a:r>
              <a:rPr lang="fi-FI" altLang="fi-FI" sz="2400" dirty="0"/>
              <a:t> (p=0.29)</a:t>
            </a:r>
          </a:p>
          <a:p>
            <a:pPr>
              <a:spcBef>
                <a:spcPct val="0"/>
              </a:spcBef>
              <a:buClrTx/>
              <a:buSzTx/>
              <a:buFont typeface="Arial" panose="020B0604020202020204" pitchFamily="34" charset="0"/>
              <a:buChar char="•"/>
            </a:pPr>
            <a:r>
              <a:rPr lang="fi-FI" altLang="fi-FI" sz="2400" dirty="0"/>
              <a:t>on </a:t>
            </a:r>
            <a:r>
              <a:rPr lang="fi-FI" altLang="fi-FI" sz="2400" dirty="0" err="1"/>
              <a:t>the</a:t>
            </a:r>
            <a:r>
              <a:rPr lang="fi-FI" altLang="fi-FI" sz="2400" dirty="0"/>
              <a:t> </a:t>
            </a:r>
            <a:r>
              <a:rPr lang="fi-FI" altLang="fi-FI" sz="2400" dirty="0" err="1"/>
              <a:t>very</a:t>
            </a:r>
            <a:r>
              <a:rPr lang="fi-FI" altLang="fi-FI" sz="2400" dirty="0"/>
              <a:t> </a:t>
            </a:r>
            <a:r>
              <a:rPr lang="fi-FI" altLang="fi-FI" sz="2400" dirty="0" err="1"/>
              <a:t>fringes</a:t>
            </a:r>
            <a:r>
              <a:rPr lang="fi-FI" altLang="fi-FI" sz="2400" dirty="0"/>
              <a:t> of </a:t>
            </a:r>
            <a:r>
              <a:rPr lang="fi-FI" altLang="fi-FI" sz="2400" dirty="0" err="1"/>
              <a:t>signiﬁcance</a:t>
            </a:r>
            <a:r>
              <a:rPr lang="fi-FI" altLang="fi-FI" sz="2400" dirty="0"/>
              <a:t> (p=0.099)</a:t>
            </a:r>
          </a:p>
        </p:txBody>
      </p:sp>
    </p:spTree>
    <p:extLst>
      <p:ext uri="{BB962C8B-B14F-4D97-AF65-F5344CB8AC3E}">
        <p14:creationId xmlns:p14="http://schemas.microsoft.com/office/powerpoint/2010/main" val="36945052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l="19604" t="26727" r="41479" b="27049"/>
          <a:stretch>
            <a:fillRect/>
          </a:stretch>
        </p:blipFill>
        <p:spPr bwMode="auto">
          <a:xfrm>
            <a:off x="818984" y="139158"/>
            <a:ext cx="9875520" cy="6597778"/>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56598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8392" y="545394"/>
            <a:ext cx="7478774" cy="718863"/>
          </a:xfrm>
        </p:spPr>
        <p:txBody>
          <a:bodyPr>
            <a:noAutofit/>
          </a:bodyPr>
          <a:lstStyle/>
          <a:p>
            <a:pPr marL="0" indent="0">
              <a:buNone/>
            </a:pPr>
            <a:r>
              <a:rPr lang="en-US" sz="3600" b="1" dirty="0"/>
              <a:t>Misuse of statistics – why?</a:t>
            </a:r>
          </a:p>
        </p:txBody>
      </p:sp>
      <p:sp>
        <p:nvSpPr>
          <p:cNvPr id="4" name="Tekstiruutu 4"/>
          <p:cNvSpPr txBox="1">
            <a:spLocks noChangeArrowheads="1"/>
          </p:cNvSpPr>
          <p:nvPr/>
        </p:nvSpPr>
        <p:spPr bwMode="auto">
          <a:xfrm>
            <a:off x="3458203" y="6348704"/>
            <a:ext cx="33201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50000"/>
              <a:buFont typeface="Monotype Sorts" panose="05010101010101010101" pitchFamily="2" charset="2"/>
              <a:buChar char="n"/>
              <a:defRPr kumimoji="1" sz="2800">
                <a:solidFill>
                  <a:schemeClr val="tx1"/>
                </a:solidFill>
                <a:latin typeface="Arial" panose="020B0604020202020204" pitchFamily="34" charset="0"/>
              </a:defRPr>
            </a:lvl1pPr>
            <a:lvl2pPr marL="742950" indent="-285750">
              <a:spcBef>
                <a:spcPct val="20000"/>
              </a:spcBef>
              <a:buClr>
                <a:srgbClr val="FF9966"/>
              </a:buClr>
              <a:buSzPct val="75000"/>
              <a:buFont typeface="Monotype Sorts" panose="05010101010101010101" pitchFamily="2" charset="2"/>
              <a:buChar char="u"/>
              <a:defRPr kumimoji="1" sz="2600">
                <a:solidFill>
                  <a:schemeClr val="tx1"/>
                </a:solidFill>
                <a:latin typeface="Arial" panose="020B0604020202020204" pitchFamily="34" charset="0"/>
              </a:defRPr>
            </a:lvl2pPr>
            <a:lvl3pPr marL="1143000" indent="-228600">
              <a:spcBef>
                <a:spcPct val="20000"/>
              </a:spcBef>
              <a:buClr>
                <a:schemeClr val="hlink"/>
              </a:buClr>
              <a:buSzPct val="65000"/>
              <a:buFont typeface="Monotype Sorts" panose="05010101010101010101" pitchFamily="2" charset="2"/>
              <a:buChar char="F"/>
              <a:defRPr kumimoji="1" sz="2400">
                <a:solidFill>
                  <a:schemeClr val="tx1"/>
                </a:solidFill>
                <a:latin typeface="Arial" panose="020B0604020202020204" pitchFamily="34" charset="0"/>
              </a:defRPr>
            </a:lvl3pPr>
            <a:lvl4pPr marL="1600200" indent="-228600">
              <a:spcBef>
                <a:spcPct val="20000"/>
              </a:spcBef>
              <a:buClr>
                <a:schemeClr val="tx2"/>
              </a:buClr>
              <a:buSzPct val="100000"/>
              <a:buChar char="•"/>
              <a:defRPr kumimoji="1" sz="2000">
                <a:solidFill>
                  <a:schemeClr val="tx1"/>
                </a:solidFill>
                <a:latin typeface="Arial" panose="020B0604020202020204" pitchFamily="34" charset="0"/>
              </a:defRPr>
            </a:lvl4pPr>
            <a:lvl5pPr marL="2057400" indent="-228600">
              <a:spcBef>
                <a:spcPct val="20000"/>
              </a:spcBef>
              <a:buClr>
                <a:schemeClr val="hlink"/>
              </a:buClr>
              <a:buSzPct val="100000"/>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9pPr>
          </a:lstStyle>
          <a:p>
            <a:pPr algn="ctr">
              <a:spcBef>
                <a:spcPct val="0"/>
              </a:spcBef>
              <a:buClrTx/>
              <a:buSzTx/>
              <a:buFontTx/>
              <a:buNone/>
            </a:pPr>
            <a:r>
              <a:rPr lang="fi-FI" altLang="fi-FI" sz="2000" dirty="0" err="1">
                <a:solidFill>
                  <a:schemeClr val="bg1">
                    <a:lumMod val="50000"/>
                  </a:schemeClr>
                </a:solidFill>
              </a:rPr>
              <a:t>Gardenier</a:t>
            </a:r>
            <a:r>
              <a:rPr lang="fi-FI" altLang="fi-FI" sz="2000" dirty="0">
                <a:solidFill>
                  <a:schemeClr val="bg1">
                    <a:lumMod val="50000"/>
                  </a:schemeClr>
                </a:solidFill>
              </a:rPr>
              <a:t> and </a:t>
            </a:r>
            <a:r>
              <a:rPr lang="fi-FI" altLang="fi-FI" sz="2000" dirty="0" err="1">
                <a:solidFill>
                  <a:schemeClr val="bg1">
                    <a:lumMod val="50000"/>
                  </a:schemeClr>
                </a:solidFill>
              </a:rPr>
              <a:t>Resnik</a:t>
            </a:r>
            <a:r>
              <a:rPr lang="fi-FI" altLang="fi-FI" sz="2000" dirty="0">
                <a:solidFill>
                  <a:schemeClr val="bg1">
                    <a:lumMod val="50000"/>
                  </a:schemeClr>
                </a:solidFill>
              </a:rPr>
              <a:t> 2002</a:t>
            </a:r>
          </a:p>
        </p:txBody>
      </p:sp>
      <p:sp>
        <p:nvSpPr>
          <p:cNvPr id="6" name="Rectangle 5"/>
          <p:cNvSpPr/>
          <p:nvPr/>
        </p:nvSpPr>
        <p:spPr>
          <a:xfrm>
            <a:off x="1228863" y="1660819"/>
            <a:ext cx="7875381" cy="4355038"/>
          </a:xfrm>
          <a:prstGeom prst="rect">
            <a:avLst/>
          </a:prstGeom>
        </p:spPr>
        <p:txBody>
          <a:bodyPr wrap="square">
            <a:spAutoFit/>
          </a:bodyPr>
          <a:lstStyle/>
          <a:p>
            <a:pPr marL="342900" indent="-342900" defTabSz="457200">
              <a:lnSpc>
                <a:spcPct val="150000"/>
              </a:lnSpc>
              <a:spcBef>
                <a:spcPts val="1000"/>
              </a:spcBef>
              <a:buClr>
                <a:schemeClr val="accent1"/>
              </a:buClr>
              <a:buSzPct val="80000"/>
              <a:buFont typeface="Wingdings 3" charset="2"/>
              <a:buChar char=""/>
              <a:defRPr/>
            </a:pPr>
            <a:r>
              <a:rPr lang="en-US" sz="2800" dirty="0">
                <a:solidFill>
                  <a:schemeClr val="tx1">
                    <a:lumMod val="75000"/>
                    <a:lumOff val="25000"/>
                  </a:schemeClr>
                </a:solidFill>
              </a:rPr>
              <a:t>Pressures to publish, produce results, or obtain grants</a:t>
            </a:r>
          </a:p>
          <a:p>
            <a:pPr marL="342900" indent="-342900" defTabSz="457200">
              <a:lnSpc>
                <a:spcPct val="150000"/>
              </a:lnSpc>
              <a:spcBef>
                <a:spcPts val="1000"/>
              </a:spcBef>
              <a:buClr>
                <a:schemeClr val="accent1"/>
              </a:buClr>
              <a:buSzPct val="80000"/>
              <a:buFont typeface="Wingdings 3" charset="2"/>
              <a:buChar char=""/>
              <a:defRPr/>
            </a:pPr>
            <a:r>
              <a:rPr lang="en-US" sz="2800" dirty="0">
                <a:solidFill>
                  <a:schemeClr val="tx1">
                    <a:lumMod val="75000"/>
                    <a:lumOff val="25000"/>
                  </a:schemeClr>
                </a:solidFill>
              </a:rPr>
              <a:t>Career ambitions or aspirations</a:t>
            </a:r>
          </a:p>
          <a:p>
            <a:pPr marL="342900" indent="-342900" defTabSz="457200">
              <a:lnSpc>
                <a:spcPct val="150000"/>
              </a:lnSpc>
              <a:spcBef>
                <a:spcPts val="1000"/>
              </a:spcBef>
              <a:buClr>
                <a:schemeClr val="accent1"/>
              </a:buClr>
              <a:buSzPct val="80000"/>
              <a:buFont typeface="Wingdings 3" charset="2"/>
              <a:buChar char=""/>
              <a:defRPr/>
            </a:pPr>
            <a:r>
              <a:rPr lang="en-US" sz="2800" dirty="0">
                <a:solidFill>
                  <a:schemeClr val="tx1">
                    <a:lumMod val="75000"/>
                    <a:lumOff val="25000"/>
                  </a:schemeClr>
                </a:solidFill>
              </a:rPr>
              <a:t>Conflicts of interest and economic motives</a:t>
            </a:r>
          </a:p>
          <a:p>
            <a:pPr marL="342900" indent="-342900" defTabSz="457200">
              <a:lnSpc>
                <a:spcPct val="150000"/>
              </a:lnSpc>
              <a:spcBef>
                <a:spcPts val="1000"/>
              </a:spcBef>
              <a:buClr>
                <a:schemeClr val="accent1"/>
              </a:buClr>
              <a:buSzPct val="80000"/>
              <a:buFont typeface="Wingdings 3" charset="2"/>
              <a:buChar char=""/>
              <a:defRPr/>
            </a:pPr>
            <a:r>
              <a:rPr lang="en-US" sz="2800" dirty="0">
                <a:solidFill>
                  <a:schemeClr val="tx1">
                    <a:lumMod val="75000"/>
                    <a:lumOff val="25000"/>
                  </a:schemeClr>
                </a:solidFill>
              </a:rPr>
              <a:t>Inadequate supervision, education, or training</a:t>
            </a:r>
            <a:endParaRPr lang="fi-FI" sz="2800" dirty="0">
              <a:solidFill>
                <a:schemeClr val="tx1">
                  <a:lumMod val="75000"/>
                  <a:lumOff val="25000"/>
                </a:schemeClr>
              </a:solidFill>
            </a:endParaRPr>
          </a:p>
        </p:txBody>
      </p:sp>
    </p:spTree>
    <p:extLst>
      <p:ext uri="{BB962C8B-B14F-4D97-AF65-F5344CB8AC3E}">
        <p14:creationId xmlns:p14="http://schemas.microsoft.com/office/powerpoint/2010/main" val="7979851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156277" y="152152"/>
            <a:ext cx="8596668" cy="1320800"/>
          </a:xfrm>
          <a:prstGeom prst="rect">
            <a:avLst/>
          </a:prstGeom>
        </p:spPr>
        <p:txBody>
          <a:bodyPr>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i-FI" sz="4800" b="1" dirty="0" smtClean="0"/>
              <a:t>Meta-</a:t>
            </a:r>
            <a:r>
              <a:rPr lang="fi-FI" sz="4800" b="1" dirty="0" err="1" smtClean="0"/>
              <a:t>analyses</a:t>
            </a:r>
            <a:endParaRPr lang="fi-FI" sz="4800" b="1" dirty="0"/>
          </a:p>
        </p:txBody>
      </p:sp>
      <p:sp>
        <p:nvSpPr>
          <p:cNvPr id="4" name="Content Placeholder 2"/>
          <p:cNvSpPr txBox="1">
            <a:spLocks/>
          </p:cNvSpPr>
          <p:nvPr/>
        </p:nvSpPr>
        <p:spPr>
          <a:xfrm>
            <a:off x="1622877" y="1290072"/>
            <a:ext cx="8054523" cy="1501156"/>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spcBef>
                <a:spcPts val="1800"/>
              </a:spcBef>
            </a:pPr>
            <a:r>
              <a:rPr lang="en-US" sz="3600" dirty="0"/>
              <a:t>Publication bias can be estimated with a funnel plot </a:t>
            </a:r>
          </a:p>
          <a:p>
            <a:pPr>
              <a:spcBef>
                <a:spcPts val="1800"/>
              </a:spcBef>
            </a:pPr>
            <a:r>
              <a:rPr lang="en-US" sz="3600" dirty="0"/>
              <a:t>We assume that the most exact (usually largest) studies get average results, smaller studies should be in both sizes of the average</a:t>
            </a:r>
          </a:p>
          <a:p>
            <a:pPr>
              <a:spcBef>
                <a:spcPts val="1800"/>
              </a:spcBef>
            </a:pPr>
            <a:r>
              <a:rPr lang="en-US" sz="3600" dirty="0"/>
              <a:t>”Trim and fill”</a:t>
            </a:r>
          </a:p>
        </p:txBody>
      </p:sp>
      <p:sp>
        <p:nvSpPr>
          <p:cNvPr id="2" name="Rectangle 1"/>
          <p:cNvSpPr/>
          <p:nvPr/>
        </p:nvSpPr>
        <p:spPr>
          <a:xfrm>
            <a:off x="1622877" y="6094214"/>
            <a:ext cx="6041910" cy="523220"/>
          </a:xfrm>
          <a:prstGeom prst="rect">
            <a:avLst/>
          </a:prstGeom>
        </p:spPr>
        <p:txBody>
          <a:bodyPr wrap="none">
            <a:spAutoFit/>
          </a:bodyPr>
          <a:lstStyle/>
          <a:p>
            <a:pPr>
              <a:defRPr/>
            </a:pPr>
            <a:r>
              <a:rPr lang="fi-FI" sz="2800" dirty="0">
                <a:solidFill>
                  <a:schemeClr val="bg1">
                    <a:lumMod val="65000"/>
                  </a:schemeClr>
                </a:solidFill>
              </a:rPr>
              <a:t>Rosenberg. </a:t>
            </a:r>
            <a:r>
              <a:rPr lang="fi-FI" sz="2800" dirty="0" err="1">
                <a:solidFill>
                  <a:schemeClr val="bg1">
                    <a:lumMod val="65000"/>
                  </a:schemeClr>
                </a:solidFill>
              </a:rPr>
              <a:t>Evolution</a:t>
            </a:r>
            <a:r>
              <a:rPr lang="fi-FI" sz="2800" dirty="0">
                <a:solidFill>
                  <a:schemeClr val="bg1">
                    <a:lumMod val="65000"/>
                  </a:schemeClr>
                </a:solidFill>
              </a:rPr>
              <a:t> 2005;59: 464-8</a:t>
            </a:r>
          </a:p>
        </p:txBody>
      </p:sp>
    </p:spTree>
    <p:extLst>
      <p:ext uri="{BB962C8B-B14F-4D97-AF65-F5344CB8AC3E}">
        <p14:creationId xmlns:p14="http://schemas.microsoft.com/office/powerpoint/2010/main" val="29485361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ttp://corpet.free.fr/FunnelRatAspirinEMA5.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4921" y="1755021"/>
            <a:ext cx="6408738" cy="484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097055" y="55860"/>
            <a:ext cx="3459601" cy="830997"/>
          </a:xfrm>
          <a:prstGeom prst="rect">
            <a:avLst/>
          </a:prstGeom>
        </p:spPr>
        <p:txBody>
          <a:bodyPr wrap="none">
            <a:spAutoFit/>
          </a:bodyPr>
          <a:lstStyle/>
          <a:p>
            <a:r>
              <a:rPr lang="fi-FI" sz="4800" b="1" dirty="0" err="1" smtClean="0">
                <a:solidFill>
                  <a:schemeClr val="accent1"/>
                </a:solidFill>
                <a:latin typeface="+mj-lt"/>
                <a:ea typeface="+mj-ea"/>
                <a:cs typeface="+mj-cs"/>
              </a:rPr>
              <a:t>Funnel</a:t>
            </a:r>
            <a:r>
              <a:rPr lang="fi-FI" sz="4800" b="1" dirty="0" smtClean="0">
                <a:solidFill>
                  <a:schemeClr val="accent1"/>
                </a:solidFill>
                <a:latin typeface="+mj-lt"/>
                <a:ea typeface="+mj-ea"/>
                <a:cs typeface="+mj-cs"/>
              </a:rPr>
              <a:t> </a:t>
            </a:r>
            <a:r>
              <a:rPr lang="fi-FI" sz="4800" b="1" dirty="0" err="1" smtClean="0">
                <a:solidFill>
                  <a:schemeClr val="accent1"/>
                </a:solidFill>
                <a:latin typeface="+mj-lt"/>
                <a:ea typeface="+mj-ea"/>
                <a:cs typeface="+mj-cs"/>
              </a:rPr>
              <a:t>plot</a:t>
            </a:r>
            <a:endParaRPr lang="fi-FI" sz="4800" b="1" dirty="0">
              <a:solidFill>
                <a:schemeClr val="accent1"/>
              </a:solidFill>
              <a:latin typeface="+mj-lt"/>
              <a:ea typeface="+mj-ea"/>
              <a:cs typeface="+mj-cs"/>
            </a:endParaRPr>
          </a:p>
        </p:txBody>
      </p:sp>
      <p:sp>
        <p:nvSpPr>
          <p:cNvPr id="33" name="Suorakulmio 4"/>
          <p:cNvSpPr/>
          <p:nvPr/>
        </p:nvSpPr>
        <p:spPr>
          <a:xfrm>
            <a:off x="559753" y="6494700"/>
            <a:ext cx="9288462" cy="369888"/>
          </a:xfrm>
          <a:prstGeom prst="rect">
            <a:avLst/>
          </a:prstGeom>
        </p:spPr>
        <p:txBody>
          <a:bodyPr>
            <a:spAutoFit/>
          </a:bodyPr>
          <a:lstStyle/>
          <a:p>
            <a:pPr>
              <a:defRPr/>
            </a:pPr>
            <a:r>
              <a:rPr lang="fi-FI" sz="1800" dirty="0" err="1">
                <a:solidFill>
                  <a:schemeClr val="bg1">
                    <a:lumMod val="50000"/>
                  </a:schemeClr>
                </a:solidFill>
                <a:latin typeface="+mn-lt"/>
              </a:rPr>
              <a:t>Corpet</a:t>
            </a:r>
            <a:r>
              <a:rPr lang="fi-FI" sz="1800" dirty="0">
                <a:solidFill>
                  <a:schemeClr val="bg1">
                    <a:lumMod val="50000"/>
                  </a:schemeClr>
                </a:solidFill>
                <a:latin typeface="+mn-lt"/>
              </a:rPr>
              <a:t> &amp; Pierre </a:t>
            </a:r>
            <a:r>
              <a:rPr lang="fi-FI" sz="1800" dirty="0" err="1">
                <a:solidFill>
                  <a:schemeClr val="bg1">
                    <a:lumMod val="50000"/>
                  </a:schemeClr>
                </a:solidFill>
                <a:latin typeface="+mn-lt"/>
              </a:rPr>
              <a:t>Eur</a:t>
            </a:r>
            <a:r>
              <a:rPr lang="fi-FI" sz="1800" dirty="0">
                <a:solidFill>
                  <a:schemeClr val="bg1">
                    <a:lumMod val="50000"/>
                  </a:schemeClr>
                </a:solidFill>
                <a:latin typeface="+mn-lt"/>
              </a:rPr>
              <a:t> J </a:t>
            </a:r>
            <a:r>
              <a:rPr lang="fi-FI" sz="1800" dirty="0" err="1">
                <a:solidFill>
                  <a:schemeClr val="bg1">
                    <a:lumMod val="50000"/>
                  </a:schemeClr>
                </a:solidFill>
                <a:latin typeface="+mn-lt"/>
              </a:rPr>
              <a:t>Cancer</a:t>
            </a:r>
            <a:r>
              <a:rPr lang="fi-FI" sz="1800" dirty="0">
                <a:solidFill>
                  <a:schemeClr val="bg1">
                    <a:lumMod val="50000"/>
                  </a:schemeClr>
                </a:solidFill>
                <a:latin typeface="+mn-lt"/>
              </a:rPr>
              <a:t> 2005 (http://corpet.free.fr/MAaspirin.html) </a:t>
            </a:r>
          </a:p>
        </p:txBody>
      </p:sp>
    </p:spTree>
    <p:extLst>
      <p:ext uri="{BB962C8B-B14F-4D97-AF65-F5344CB8AC3E}">
        <p14:creationId xmlns:p14="http://schemas.microsoft.com/office/powerpoint/2010/main" val="31020961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ttp://corpet.free.fr/FunnelRatAspirinEMA5.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4921" y="1755021"/>
            <a:ext cx="6408738" cy="484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097055" y="55860"/>
            <a:ext cx="3568028" cy="830997"/>
          </a:xfrm>
          <a:prstGeom prst="rect">
            <a:avLst/>
          </a:prstGeom>
        </p:spPr>
        <p:txBody>
          <a:bodyPr wrap="none">
            <a:spAutoFit/>
          </a:bodyPr>
          <a:lstStyle/>
          <a:p>
            <a:r>
              <a:rPr lang="fi-FI" sz="4800" b="1" dirty="0" err="1">
                <a:solidFill>
                  <a:schemeClr val="accent1"/>
                </a:solidFill>
                <a:latin typeface="+mj-lt"/>
                <a:ea typeface="+mj-ea"/>
                <a:cs typeface="+mj-cs"/>
              </a:rPr>
              <a:t>Trim</a:t>
            </a:r>
            <a:r>
              <a:rPr lang="fi-FI" b="1" dirty="0" smtClean="0"/>
              <a:t> </a:t>
            </a:r>
            <a:r>
              <a:rPr lang="fi-FI" sz="4800" b="1" dirty="0">
                <a:solidFill>
                  <a:schemeClr val="accent1"/>
                </a:solidFill>
                <a:latin typeface="+mj-lt"/>
                <a:ea typeface="+mj-ea"/>
                <a:cs typeface="+mj-cs"/>
              </a:rPr>
              <a:t>and</a:t>
            </a:r>
            <a:r>
              <a:rPr lang="fi-FI" b="1" dirty="0" smtClean="0"/>
              <a:t> </a:t>
            </a:r>
            <a:r>
              <a:rPr lang="fi-FI" sz="4800" b="1" dirty="0" err="1">
                <a:solidFill>
                  <a:schemeClr val="accent1"/>
                </a:solidFill>
                <a:latin typeface="+mj-lt"/>
                <a:ea typeface="+mj-ea"/>
                <a:cs typeface="+mj-cs"/>
              </a:rPr>
              <a:t>Fill</a:t>
            </a:r>
            <a:endParaRPr lang="fi-FI" sz="4800" b="1" dirty="0">
              <a:solidFill>
                <a:schemeClr val="accent1"/>
              </a:solidFill>
              <a:latin typeface="+mj-lt"/>
              <a:ea typeface="+mj-ea"/>
              <a:cs typeface="+mj-cs"/>
            </a:endParaRPr>
          </a:p>
        </p:txBody>
      </p:sp>
      <p:sp>
        <p:nvSpPr>
          <p:cNvPr id="19" name="Ellipsi 5"/>
          <p:cNvSpPr>
            <a:spLocks noChangeArrowheads="1"/>
          </p:cNvSpPr>
          <p:nvPr/>
        </p:nvSpPr>
        <p:spPr bwMode="auto">
          <a:xfrm>
            <a:off x="5668963" y="4199890"/>
            <a:ext cx="215900" cy="215900"/>
          </a:xfrm>
          <a:prstGeom prst="ellipse">
            <a:avLst/>
          </a:prstGeom>
          <a:solidFill>
            <a:srgbClr val="FF0000"/>
          </a:solidFill>
          <a:ln w="9525" algn="ctr">
            <a:solidFill>
              <a:schemeClr val="tx1"/>
            </a:solidFill>
            <a:round/>
            <a:headEnd/>
            <a:tailEnd/>
          </a:ln>
        </p:spPr>
        <p:txBody>
          <a:bodyPr wrap="none" anchor="ctr"/>
          <a:lstStyle>
            <a:lvl1pPr>
              <a:spcBef>
                <a:spcPct val="20000"/>
              </a:spcBef>
              <a:buClr>
                <a:schemeClr val="hlink"/>
              </a:buClr>
              <a:buSzPct val="50000"/>
              <a:buFont typeface="Monotype Sorts" panose="05010101010101010101" pitchFamily="2" charset="2"/>
              <a:buChar char="n"/>
              <a:defRPr kumimoji="1" sz="2800">
                <a:solidFill>
                  <a:schemeClr val="tx1"/>
                </a:solidFill>
                <a:latin typeface="Arial" panose="020B0604020202020204" pitchFamily="34" charset="0"/>
              </a:defRPr>
            </a:lvl1pPr>
            <a:lvl2pPr marL="742950" indent="-285750">
              <a:spcBef>
                <a:spcPct val="20000"/>
              </a:spcBef>
              <a:buClr>
                <a:srgbClr val="FF9966"/>
              </a:buClr>
              <a:buSzPct val="75000"/>
              <a:buFont typeface="Monotype Sorts" panose="05010101010101010101" pitchFamily="2" charset="2"/>
              <a:buChar char="u"/>
              <a:defRPr kumimoji="1" sz="2600">
                <a:solidFill>
                  <a:schemeClr val="tx1"/>
                </a:solidFill>
                <a:latin typeface="Arial" panose="020B0604020202020204" pitchFamily="34" charset="0"/>
              </a:defRPr>
            </a:lvl2pPr>
            <a:lvl3pPr marL="1143000" indent="-228600">
              <a:spcBef>
                <a:spcPct val="20000"/>
              </a:spcBef>
              <a:buClr>
                <a:schemeClr val="hlink"/>
              </a:buClr>
              <a:buSzPct val="65000"/>
              <a:buFont typeface="Monotype Sorts" panose="05010101010101010101" pitchFamily="2" charset="2"/>
              <a:buChar char="F"/>
              <a:defRPr kumimoji="1" sz="2400">
                <a:solidFill>
                  <a:schemeClr val="tx1"/>
                </a:solidFill>
                <a:latin typeface="Arial" panose="020B0604020202020204" pitchFamily="34" charset="0"/>
              </a:defRPr>
            </a:lvl3pPr>
            <a:lvl4pPr marL="1600200" indent="-228600">
              <a:spcBef>
                <a:spcPct val="20000"/>
              </a:spcBef>
              <a:buClr>
                <a:schemeClr val="tx2"/>
              </a:buClr>
              <a:buSzPct val="100000"/>
              <a:buChar char="•"/>
              <a:defRPr kumimoji="1" sz="2000">
                <a:solidFill>
                  <a:schemeClr val="tx1"/>
                </a:solidFill>
                <a:latin typeface="Arial" panose="020B0604020202020204" pitchFamily="34" charset="0"/>
              </a:defRPr>
            </a:lvl4pPr>
            <a:lvl5pPr marL="2057400" indent="-228600">
              <a:spcBef>
                <a:spcPct val="20000"/>
              </a:spcBef>
              <a:buClr>
                <a:schemeClr val="hlink"/>
              </a:buClr>
              <a:buSzPct val="100000"/>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9pPr>
          </a:lstStyle>
          <a:p>
            <a:pPr>
              <a:spcBef>
                <a:spcPct val="0"/>
              </a:spcBef>
              <a:buClrTx/>
              <a:buSzTx/>
              <a:buFontTx/>
              <a:buNone/>
            </a:pPr>
            <a:endParaRPr lang="fi-FI" altLang="fi-FI" sz="4000">
              <a:latin typeface="Courier" pitchFamily="49" charset="0"/>
            </a:endParaRPr>
          </a:p>
        </p:txBody>
      </p:sp>
      <p:sp>
        <p:nvSpPr>
          <p:cNvPr id="20" name="Ellipsi 6"/>
          <p:cNvSpPr>
            <a:spLocks noChangeArrowheads="1"/>
          </p:cNvSpPr>
          <p:nvPr/>
        </p:nvSpPr>
        <p:spPr bwMode="auto">
          <a:xfrm>
            <a:off x="5821363" y="4631690"/>
            <a:ext cx="215900" cy="215900"/>
          </a:xfrm>
          <a:prstGeom prst="ellipse">
            <a:avLst/>
          </a:prstGeom>
          <a:solidFill>
            <a:srgbClr val="FF0000"/>
          </a:solidFill>
          <a:ln w="9525" algn="ctr">
            <a:solidFill>
              <a:schemeClr val="tx1"/>
            </a:solidFill>
            <a:round/>
            <a:headEnd/>
            <a:tailEnd/>
          </a:ln>
        </p:spPr>
        <p:txBody>
          <a:bodyPr wrap="none" anchor="ctr"/>
          <a:lstStyle>
            <a:lvl1pPr>
              <a:spcBef>
                <a:spcPct val="20000"/>
              </a:spcBef>
              <a:buClr>
                <a:schemeClr val="hlink"/>
              </a:buClr>
              <a:buSzPct val="50000"/>
              <a:buFont typeface="Monotype Sorts" panose="05010101010101010101" pitchFamily="2" charset="2"/>
              <a:buChar char="n"/>
              <a:defRPr kumimoji="1" sz="2800">
                <a:solidFill>
                  <a:schemeClr val="tx1"/>
                </a:solidFill>
                <a:latin typeface="Arial" panose="020B0604020202020204" pitchFamily="34" charset="0"/>
              </a:defRPr>
            </a:lvl1pPr>
            <a:lvl2pPr marL="742950" indent="-285750">
              <a:spcBef>
                <a:spcPct val="20000"/>
              </a:spcBef>
              <a:buClr>
                <a:srgbClr val="FF9966"/>
              </a:buClr>
              <a:buSzPct val="75000"/>
              <a:buFont typeface="Monotype Sorts" panose="05010101010101010101" pitchFamily="2" charset="2"/>
              <a:buChar char="u"/>
              <a:defRPr kumimoji="1" sz="2600">
                <a:solidFill>
                  <a:schemeClr val="tx1"/>
                </a:solidFill>
                <a:latin typeface="Arial" panose="020B0604020202020204" pitchFamily="34" charset="0"/>
              </a:defRPr>
            </a:lvl2pPr>
            <a:lvl3pPr marL="1143000" indent="-228600">
              <a:spcBef>
                <a:spcPct val="20000"/>
              </a:spcBef>
              <a:buClr>
                <a:schemeClr val="hlink"/>
              </a:buClr>
              <a:buSzPct val="65000"/>
              <a:buFont typeface="Monotype Sorts" panose="05010101010101010101" pitchFamily="2" charset="2"/>
              <a:buChar char="F"/>
              <a:defRPr kumimoji="1" sz="2400">
                <a:solidFill>
                  <a:schemeClr val="tx1"/>
                </a:solidFill>
                <a:latin typeface="Arial" panose="020B0604020202020204" pitchFamily="34" charset="0"/>
              </a:defRPr>
            </a:lvl3pPr>
            <a:lvl4pPr marL="1600200" indent="-228600">
              <a:spcBef>
                <a:spcPct val="20000"/>
              </a:spcBef>
              <a:buClr>
                <a:schemeClr val="tx2"/>
              </a:buClr>
              <a:buSzPct val="100000"/>
              <a:buChar char="•"/>
              <a:defRPr kumimoji="1" sz="2000">
                <a:solidFill>
                  <a:schemeClr val="tx1"/>
                </a:solidFill>
                <a:latin typeface="Arial" panose="020B0604020202020204" pitchFamily="34" charset="0"/>
              </a:defRPr>
            </a:lvl4pPr>
            <a:lvl5pPr marL="2057400" indent="-228600">
              <a:spcBef>
                <a:spcPct val="20000"/>
              </a:spcBef>
              <a:buClr>
                <a:schemeClr val="hlink"/>
              </a:buClr>
              <a:buSzPct val="100000"/>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9pPr>
          </a:lstStyle>
          <a:p>
            <a:pPr>
              <a:spcBef>
                <a:spcPct val="0"/>
              </a:spcBef>
              <a:buClrTx/>
              <a:buSzTx/>
              <a:buFontTx/>
              <a:buNone/>
            </a:pPr>
            <a:endParaRPr lang="fi-FI" altLang="fi-FI" sz="4000">
              <a:latin typeface="Courier" pitchFamily="49" charset="0"/>
            </a:endParaRPr>
          </a:p>
        </p:txBody>
      </p:sp>
      <p:sp>
        <p:nvSpPr>
          <p:cNvPr id="21" name="Ellipsi 7"/>
          <p:cNvSpPr>
            <a:spLocks noChangeArrowheads="1"/>
          </p:cNvSpPr>
          <p:nvPr/>
        </p:nvSpPr>
        <p:spPr bwMode="auto">
          <a:xfrm>
            <a:off x="6100763" y="4352290"/>
            <a:ext cx="215900" cy="215900"/>
          </a:xfrm>
          <a:prstGeom prst="ellipse">
            <a:avLst/>
          </a:prstGeom>
          <a:solidFill>
            <a:srgbClr val="FF0000"/>
          </a:solidFill>
          <a:ln w="9525" algn="ctr">
            <a:solidFill>
              <a:schemeClr val="tx1"/>
            </a:solidFill>
            <a:round/>
            <a:headEnd/>
            <a:tailEnd/>
          </a:ln>
        </p:spPr>
        <p:txBody>
          <a:bodyPr wrap="none" anchor="ctr"/>
          <a:lstStyle>
            <a:lvl1pPr>
              <a:spcBef>
                <a:spcPct val="20000"/>
              </a:spcBef>
              <a:buClr>
                <a:schemeClr val="hlink"/>
              </a:buClr>
              <a:buSzPct val="50000"/>
              <a:buFont typeface="Monotype Sorts" panose="05010101010101010101" pitchFamily="2" charset="2"/>
              <a:buChar char="n"/>
              <a:defRPr kumimoji="1" sz="2800">
                <a:solidFill>
                  <a:schemeClr val="tx1"/>
                </a:solidFill>
                <a:latin typeface="Arial" panose="020B0604020202020204" pitchFamily="34" charset="0"/>
              </a:defRPr>
            </a:lvl1pPr>
            <a:lvl2pPr marL="742950" indent="-285750">
              <a:spcBef>
                <a:spcPct val="20000"/>
              </a:spcBef>
              <a:buClr>
                <a:srgbClr val="FF9966"/>
              </a:buClr>
              <a:buSzPct val="75000"/>
              <a:buFont typeface="Monotype Sorts" panose="05010101010101010101" pitchFamily="2" charset="2"/>
              <a:buChar char="u"/>
              <a:defRPr kumimoji="1" sz="2600">
                <a:solidFill>
                  <a:schemeClr val="tx1"/>
                </a:solidFill>
                <a:latin typeface="Arial" panose="020B0604020202020204" pitchFamily="34" charset="0"/>
              </a:defRPr>
            </a:lvl2pPr>
            <a:lvl3pPr marL="1143000" indent="-228600">
              <a:spcBef>
                <a:spcPct val="20000"/>
              </a:spcBef>
              <a:buClr>
                <a:schemeClr val="hlink"/>
              </a:buClr>
              <a:buSzPct val="65000"/>
              <a:buFont typeface="Monotype Sorts" panose="05010101010101010101" pitchFamily="2" charset="2"/>
              <a:buChar char="F"/>
              <a:defRPr kumimoji="1" sz="2400">
                <a:solidFill>
                  <a:schemeClr val="tx1"/>
                </a:solidFill>
                <a:latin typeface="Arial" panose="020B0604020202020204" pitchFamily="34" charset="0"/>
              </a:defRPr>
            </a:lvl3pPr>
            <a:lvl4pPr marL="1600200" indent="-228600">
              <a:spcBef>
                <a:spcPct val="20000"/>
              </a:spcBef>
              <a:buClr>
                <a:schemeClr val="tx2"/>
              </a:buClr>
              <a:buSzPct val="100000"/>
              <a:buChar char="•"/>
              <a:defRPr kumimoji="1" sz="2000">
                <a:solidFill>
                  <a:schemeClr val="tx1"/>
                </a:solidFill>
                <a:latin typeface="Arial" panose="020B0604020202020204" pitchFamily="34" charset="0"/>
              </a:defRPr>
            </a:lvl4pPr>
            <a:lvl5pPr marL="2057400" indent="-228600">
              <a:spcBef>
                <a:spcPct val="20000"/>
              </a:spcBef>
              <a:buClr>
                <a:schemeClr val="hlink"/>
              </a:buClr>
              <a:buSzPct val="100000"/>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9pPr>
          </a:lstStyle>
          <a:p>
            <a:pPr>
              <a:spcBef>
                <a:spcPct val="0"/>
              </a:spcBef>
              <a:buClrTx/>
              <a:buSzTx/>
              <a:buFontTx/>
              <a:buNone/>
            </a:pPr>
            <a:endParaRPr lang="fi-FI" altLang="fi-FI" sz="4000">
              <a:latin typeface="Courier" pitchFamily="49" charset="0"/>
            </a:endParaRPr>
          </a:p>
        </p:txBody>
      </p:sp>
      <p:sp>
        <p:nvSpPr>
          <p:cNvPr id="22" name="Ellipsi 8"/>
          <p:cNvSpPr>
            <a:spLocks noChangeArrowheads="1"/>
          </p:cNvSpPr>
          <p:nvPr/>
        </p:nvSpPr>
        <p:spPr bwMode="auto">
          <a:xfrm>
            <a:off x="6100763" y="5423853"/>
            <a:ext cx="215900" cy="215900"/>
          </a:xfrm>
          <a:prstGeom prst="ellipse">
            <a:avLst/>
          </a:prstGeom>
          <a:solidFill>
            <a:srgbClr val="FF0000"/>
          </a:solidFill>
          <a:ln w="9525" algn="ctr">
            <a:solidFill>
              <a:schemeClr val="tx1"/>
            </a:solidFill>
            <a:round/>
            <a:headEnd/>
            <a:tailEnd/>
          </a:ln>
        </p:spPr>
        <p:txBody>
          <a:bodyPr wrap="none" anchor="ctr"/>
          <a:lstStyle>
            <a:lvl1pPr>
              <a:spcBef>
                <a:spcPct val="20000"/>
              </a:spcBef>
              <a:buClr>
                <a:schemeClr val="hlink"/>
              </a:buClr>
              <a:buSzPct val="50000"/>
              <a:buFont typeface="Monotype Sorts" panose="05010101010101010101" pitchFamily="2" charset="2"/>
              <a:buChar char="n"/>
              <a:defRPr kumimoji="1" sz="2800">
                <a:solidFill>
                  <a:schemeClr val="tx1"/>
                </a:solidFill>
                <a:latin typeface="Arial" panose="020B0604020202020204" pitchFamily="34" charset="0"/>
              </a:defRPr>
            </a:lvl1pPr>
            <a:lvl2pPr marL="742950" indent="-285750">
              <a:spcBef>
                <a:spcPct val="20000"/>
              </a:spcBef>
              <a:buClr>
                <a:srgbClr val="FF9966"/>
              </a:buClr>
              <a:buSzPct val="75000"/>
              <a:buFont typeface="Monotype Sorts" panose="05010101010101010101" pitchFamily="2" charset="2"/>
              <a:buChar char="u"/>
              <a:defRPr kumimoji="1" sz="2600">
                <a:solidFill>
                  <a:schemeClr val="tx1"/>
                </a:solidFill>
                <a:latin typeface="Arial" panose="020B0604020202020204" pitchFamily="34" charset="0"/>
              </a:defRPr>
            </a:lvl2pPr>
            <a:lvl3pPr marL="1143000" indent="-228600">
              <a:spcBef>
                <a:spcPct val="20000"/>
              </a:spcBef>
              <a:buClr>
                <a:schemeClr val="hlink"/>
              </a:buClr>
              <a:buSzPct val="65000"/>
              <a:buFont typeface="Monotype Sorts" panose="05010101010101010101" pitchFamily="2" charset="2"/>
              <a:buChar char="F"/>
              <a:defRPr kumimoji="1" sz="2400">
                <a:solidFill>
                  <a:schemeClr val="tx1"/>
                </a:solidFill>
                <a:latin typeface="Arial" panose="020B0604020202020204" pitchFamily="34" charset="0"/>
              </a:defRPr>
            </a:lvl3pPr>
            <a:lvl4pPr marL="1600200" indent="-228600">
              <a:spcBef>
                <a:spcPct val="20000"/>
              </a:spcBef>
              <a:buClr>
                <a:schemeClr val="tx2"/>
              </a:buClr>
              <a:buSzPct val="100000"/>
              <a:buChar char="•"/>
              <a:defRPr kumimoji="1" sz="2000">
                <a:solidFill>
                  <a:schemeClr val="tx1"/>
                </a:solidFill>
                <a:latin typeface="Arial" panose="020B0604020202020204" pitchFamily="34" charset="0"/>
              </a:defRPr>
            </a:lvl4pPr>
            <a:lvl5pPr marL="2057400" indent="-228600">
              <a:spcBef>
                <a:spcPct val="20000"/>
              </a:spcBef>
              <a:buClr>
                <a:schemeClr val="hlink"/>
              </a:buClr>
              <a:buSzPct val="100000"/>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9pPr>
          </a:lstStyle>
          <a:p>
            <a:pPr>
              <a:spcBef>
                <a:spcPct val="0"/>
              </a:spcBef>
              <a:buClrTx/>
              <a:buSzTx/>
              <a:buFontTx/>
              <a:buNone/>
            </a:pPr>
            <a:endParaRPr lang="fi-FI" altLang="fi-FI" sz="4000">
              <a:latin typeface="Courier" pitchFamily="49" charset="0"/>
            </a:endParaRPr>
          </a:p>
        </p:txBody>
      </p:sp>
      <p:sp>
        <p:nvSpPr>
          <p:cNvPr id="23" name="Ellipsi 9"/>
          <p:cNvSpPr>
            <a:spLocks noChangeArrowheads="1"/>
          </p:cNvSpPr>
          <p:nvPr/>
        </p:nvSpPr>
        <p:spPr bwMode="auto">
          <a:xfrm>
            <a:off x="6748463" y="5639753"/>
            <a:ext cx="215900" cy="215900"/>
          </a:xfrm>
          <a:prstGeom prst="ellipse">
            <a:avLst/>
          </a:prstGeom>
          <a:solidFill>
            <a:srgbClr val="FF0000"/>
          </a:solidFill>
          <a:ln w="9525" algn="ctr">
            <a:solidFill>
              <a:schemeClr val="tx1"/>
            </a:solidFill>
            <a:round/>
            <a:headEnd/>
            <a:tailEnd/>
          </a:ln>
        </p:spPr>
        <p:txBody>
          <a:bodyPr wrap="none" anchor="ctr"/>
          <a:lstStyle>
            <a:lvl1pPr>
              <a:spcBef>
                <a:spcPct val="20000"/>
              </a:spcBef>
              <a:buClr>
                <a:schemeClr val="hlink"/>
              </a:buClr>
              <a:buSzPct val="50000"/>
              <a:buFont typeface="Monotype Sorts" panose="05010101010101010101" pitchFamily="2" charset="2"/>
              <a:buChar char="n"/>
              <a:defRPr kumimoji="1" sz="2800">
                <a:solidFill>
                  <a:schemeClr val="tx1"/>
                </a:solidFill>
                <a:latin typeface="Arial" panose="020B0604020202020204" pitchFamily="34" charset="0"/>
              </a:defRPr>
            </a:lvl1pPr>
            <a:lvl2pPr marL="742950" indent="-285750">
              <a:spcBef>
                <a:spcPct val="20000"/>
              </a:spcBef>
              <a:buClr>
                <a:srgbClr val="FF9966"/>
              </a:buClr>
              <a:buSzPct val="75000"/>
              <a:buFont typeface="Monotype Sorts" panose="05010101010101010101" pitchFamily="2" charset="2"/>
              <a:buChar char="u"/>
              <a:defRPr kumimoji="1" sz="2600">
                <a:solidFill>
                  <a:schemeClr val="tx1"/>
                </a:solidFill>
                <a:latin typeface="Arial" panose="020B0604020202020204" pitchFamily="34" charset="0"/>
              </a:defRPr>
            </a:lvl2pPr>
            <a:lvl3pPr marL="1143000" indent="-228600">
              <a:spcBef>
                <a:spcPct val="20000"/>
              </a:spcBef>
              <a:buClr>
                <a:schemeClr val="hlink"/>
              </a:buClr>
              <a:buSzPct val="65000"/>
              <a:buFont typeface="Monotype Sorts" panose="05010101010101010101" pitchFamily="2" charset="2"/>
              <a:buChar char="F"/>
              <a:defRPr kumimoji="1" sz="2400">
                <a:solidFill>
                  <a:schemeClr val="tx1"/>
                </a:solidFill>
                <a:latin typeface="Arial" panose="020B0604020202020204" pitchFamily="34" charset="0"/>
              </a:defRPr>
            </a:lvl3pPr>
            <a:lvl4pPr marL="1600200" indent="-228600">
              <a:spcBef>
                <a:spcPct val="20000"/>
              </a:spcBef>
              <a:buClr>
                <a:schemeClr val="tx2"/>
              </a:buClr>
              <a:buSzPct val="100000"/>
              <a:buChar char="•"/>
              <a:defRPr kumimoji="1" sz="2000">
                <a:solidFill>
                  <a:schemeClr val="tx1"/>
                </a:solidFill>
                <a:latin typeface="Arial" panose="020B0604020202020204" pitchFamily="34" charset="0"/>
              </a:defRPr>
            </a:lvl4pPr>
            <a:lvl5pPr marL="2057400" indent="-228600">
              <a:spcBef>
                <a:spcPct val="20000"/>
              </a:spcBef>
              <a:buClr>
                <a:schemeClr val="hlink"/>
              </a:buClr>
              <a:buSzPct val="100000"/>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9pPr>
          </a:lstStyle>
          <a:p>
            <a:pPr>
              <a:spcBef>
                <a:spcPct val="0"/>
              </a:spcBef>
              <a:buClrTx/>
              <a:buSzTx/>
              <a:buFontTx/>
              <a:buNone/>
            </a:pPr>
            <a:endParaRPr lang="fi-FI" altLang="fi-FI" sz="4000">
              <a:latin typeface="Courier" pitchFamily="49" charset="0"/>
            </a:endParaRPr>
          </a:p>
        </p:txBody>
      </p:sp>
      <p:sp>
        <p:nvSpPr>
          <p:cNvPr id="24" name="Ellipsi 10"/>
          <p:cNvSpPr>
            <a:spLocks noChangeArrowheads="1"/>
          </p:cNvSpPr>
          <p:nvPr/>
        </p:nvSpPr>
        <p:spPr bwMode="auto">
          <a:xfrm>
            <a:off x="6389688" y="4847590"/>
            <a:ext cx="215900" cy="215900"/>
          </a:xfrm>
          <a:prstGeom prst="ellipse">
            <a:avLst/>
          </a:prstGeom>
          <a:solidFill>
            <a:srgbClr val="FF0000"/>
          </a:solidFill>
          <a:ln w="9525" algn="ctr">
            <a:solidFill>
              <a:schemeClr val="tx1"/>
            </a:solidFill>
            <a:round/>
            <a:headEnd/>
            <a:tailEnd/>
          </a:ln>
        </p:spPr>
        <p:txBody>
          <a:bodyPr wrap="none" anchor="ctr"/>
          <a:lstStyle>
            <a:lvl1pPr>
              <a:spcBef>
                <a:spcPct val="20000"/>
              </a:spcBef>
              <a:buClr>
                <a:schemeClr val="hlink"/>
              </a:buClr>
              <a:buSzPct val="50000"/>
              <a:buFont typeface="Monotype Sorts" panose="05010101010101010101" pitchFamily="2" charset="2"/>
              <a:buChar char="n"/>
              <a:defRPr kumimoji="1" sz="2800">
                <a:solidFill>
                  <a:schemeClr val="tx1"/>
                </a:solidFill>
                <a:latin typeface="Arial" panose="020B0604020202020204" pitchFamily="34" charset="0"/>
              </a:defRPr>
            </a:lvl1pPr>
            <a:lvl2pPr marL="742950" indent="-285750">
              <a:spcBef>
                <a:spcPct val="20000"/>
              </a:spcBef>
              <a:buClr>
                <a:srgbClr val="FF9966"/>
              </a:buClr>
              <a:buSzPct val="75000"/>
              <a:buFont typeface="Monotype Sorts" panose="05010101010101010101" pitchFamily="2" charset="2"/>
              <a:buChar char="u"/>
              <a:defRPr kumimoji="1" sz="2600">
                <a:solidFill>
                  <a:schemeClr val="tx1"/>
                </a:solidFill>
                <a:latin typeface="Arial" panose="020B0604020202020204" pitchFamily="34" charset="0"/>
              </a:defRPr>
            </a:lvl2pPr>
            <a:lvl3pPr marL="1143000" indent="-228600">
              <a:spcBef>
                <a:spcPct val="20000"/>
              </a:spcBef>
              <a:buClr>
                <a:schemeClr val="hlink"/>
              </a:buClr>
              <a:buSzPct val="65000"/>
              <a:buFont typeface="Monotype Sorts" panose="05010101010101010101" pitchFamily="2" charset="2"/>
              <a:buChar char="F"/>
              <a:defRPr kumimoji="1" sz="2400">
                <a:solidFill>
                  <a:schemeClr val="tx1"/>
                </a:solidFill>
                <a:latin typeface="Arial" panose="020B0604020202020204" pitchFamily="34" charset="0"/>
              </a:defRPr>
            </a:lvl3pPr>
            <a:lvl4pPr marL="1600200" indent="-228600">
              <a:spcBef>
                <a:spcPct val="20000"/>
              </a:spcBef>
              <a:buClr>
                <a:schemeClr val="tx2"/>
              </a:buClr>
              <a:buSzPct val="100000"/>
              <a:buChar char="•"/>
              <a:defRPr kumimoji="1" sz="2000">
                <a:solidFill>
                  <a:schemeClr val="tx1"/>
                </a:solidFill>
                <a:latin typeface="Arial" panose="020B0604020202020204" pitchFamily="34" charset="0"/>
              </a:defRPr>
            </a:lvl4pPr>
            <a:lvl5pPr marL="2057400" indent="-228600">
              <a:spcBef>
                <a:spcPct val="20000"/>
              </a:spcBef>
              <a:buClr>
                <a:schemeClr val="hlink"/>
              </a:buClr>
              <a:buSzPct val="100000"/>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9pPr>
          </a:lstStyle>
          <a:p>
            <a:pPr>
              <a:spcBef>
                <a:spcPct val="0"/>
              </a:spcBef>
              <a:buClrTx/>
              <a:buSzTx/>
              <a:buFontTx/>
              <a:buNone/>
            </a:pPr>
            <a:endParaRPr lang="fi-FI" altLang="fi-FI" sz="4000">
              <a:latin typeface="Courier" pitchFamily="49" charset="0"/>
            </a:endParaRPr>
          </a:p>
        </p:txBody>
      </p:sp>
      <p:sp>
        <p:nvSpPr>
          <p:cNvPr id="25" name="Ellipsi 11"/>
          <p:cNvSpPr>
            <a:spLocks noChangeArrowheads="1"/>
          </p:cNvSpPr>
          <p:nvPr/>
        </p:nvSpPr>
        <p:spPr bwMode="auto">
          <a:xfrm>
            <a:off x="5524500" y="3552190"/>
            <a:ext cx="215900" cy="215900"/>
          </a:xfrm>
          <a:prstGeom prst="ellipse">
            <a:avLst/>
          </a:prstGeom>
          <a:solidFill>
            <a:srgbClr val="FF0000"/>
          </a:solidFill>
          <a:ln w="9525" algn="ctr">
            <a:solidFill>
              <a:schemeClr val="tx1"/>
            </a:solidFill>
            <a:round/>
            <a:headEnd/>
            <a:tailEnd/>
          </a:ln>
        </p:spPr>
        <p:txBody>
          <a:bodyPr wrap="none" anchor="ctr"/>
          <a:lstStyle>
            <a:lvl1pPr>
              <a:spcBef>
                <a:spcPct val="20000"/>
              </a:spcBef>
              <a:buClr>
                <a:schemeClr val="hlink"/>
              </a:buClr>
              <a:buSzPct val="50000"/>
              <a:buFont typeface="Monotype Sorts" panose="05010101010101010101" pitchFamily="2" charset="2"/>
              <a:buChar char="n"/>
              <a:defRPr kumimoji="1" sz="2800">
                <a:solidFill>
                  <a:schemeClr val="tx1"/>
                </a:solidFill>
                <a:latin typeface="Arial" panose="020B0604020202020204" pitchFamily="34" charset="0"/>
              </a:defRPr>
            </a:lvl1pPr>
            <a:lvl2pPr marL="742950" indent="-285750">
              <a:spcBef>
                <a:spcPct val="20000"/>
              </a:spcBef>
              <a:buClr>
                <a:srgbClr val="FF9966"/>
              </a:buClr>
              <a:buSzPct val="75000"/>
              <a:buFont typeface="Monotype Sorts" panose="05010101010101010101" pitchFamily="2" charset="2"/>
              <a:buChar char="u"/>
              <a:defRPr kumimoji="1" sz="2600">
                <a:solidFill>
                  <a:schemeClr val="tx1"/>
                </a:solidFill>
                <a:latin typeface="Arial" panose="020B0604020202020204" pitchFamily="34" charset="0"/>
              </a:defRPr>
            </a:lvl2pPr>
            <a:lvl3pPr marL="1143000" indent="-228600">
              <a:spcBef>
                <a:spcPct val="20000"/>
              </a:spcBef>
              <a:buClr>
                <a:schemeClr val="hlink"/>
              </a:buClr>
              <a:buSzPct val="65000"/>
              <a:buFont typeface="Monotype Sorts" panose="05010101010101010101" pitchFamily="2" charset="2"/>
              <a:buChar char="F"/>
              <a:defRPr kumimoji="1" sz="2400">
                <a:solidFill>
                  <a:schemeClr val="tx1"/>
                </a:solidFill>
                <a:latin typeface="Arial" panose="020B0604020202020204" pitchFamily="34" charset="0"/>
              </a:defRPr>
            </a:lvl3pPr>
            <a:lvl4pPr marL="1600200" indent="-228600">
              <a:spcBef>
                <a:spcPct val="20000"/>
              </a:spcBef>
              <a:buClr>
                <a:schemeClr val="tx2"/>
              </a:buClr>
              <a:buSzPct val="100000"/>
              <a:buChar char="•"/>
              <a:defRPr kumimoji="1" sz="2000">
                <a:solidFill>
                  <a:schemeClr val="tx1"/>
                </a:solidFill>
                <a:latin typeface="Arial" panose="020B0604020202020204" pitchFamily="34" charset="0"/>
              </a:defRPr>
            </a:lvl4pPr>
            <a:lvl5pPr marL="2057400" indent="-228600">
              <a:spcBef>
                <a:spcPct val="20000"/>
              </a:spcBef>
              <a:buClr>
                <a:schemeClr val="hlink"/>
              </a:buClr>
              <a:buSzPct val="100000"/>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9pPr>
          </a:lstStyle>
          <a:p>
            <a:pPr>
              <a:spcBef>
                <a:spcPct val="0"/>
              </a:spcBef>
              <a:buClrTx/>
              <a:buSzTx/>
              <a:buFontTx/>
              <a:buNone/>
            </a:pPr>
            <a:endParaRPr lang="fi-FI" altLang="fi-FI" sz="4000">
              <a:latin typeface="Courier" pitchFamily="49" charset="0"/>
            </a:endParaRPr>
          </a:p>
        </p:txBody>
      </p:sp>
      <p:sp>
        <p:nvSpPr>
          <p:cNvPr id="26" name="Ellipsi 12"/>
          <p:cNvSpPr>
            <a:spLocks noChangeArrowheads="1"/>
          </p:cNvSpPr>
          <p:nvPr/>
        </p:nvSpPr>
        <p:spPr bwMode="auto">
          <a:xfrm>
            <a:off x="5668963" y="5063490"/>
            <a:ext cx="215900" cy="215900"/>
          </a:xfrm>
          <a:prstGeom prst="ellipse">
            <a:avLst/>
          </a:prstGeom>
          <a:solidFill>
            <a:srgbClr val="FF0000"/>
          </a:solidFill>
          <a:ln w="9525" algn="ctr">
            <a:solidFill>
              <a:schemeClr val="tx1"/>
            </a:solidFill>
            <a:round/>
            <a:headEnd/>
            <a:tailEnd/>
          </a:ln>
        </p:spPr>
        <p:txBody>
          <a:bodyPr wrap="none" anchor="ctr"/>
          <a:lstStyle>
            <a:lvl1pPr>
              <a:spcBef>
                <a:spcPct val="20000"/>
              </a:spcBef>
              <a:buClr>
                <a:schemeClr val="hlink"/>
              </a:buClr>
              <a:buSzPct val="50000"/>
              <a:buFont typeface="Monotype Sorts" panose="05010101010101010101" pitchFamily="2" charset="2"/>
              <a:buChar char="n"/>
              <a:defRPr kumimoji="1" sz="2800">
                <a:solidFill>
                  <a:schemeClr val="tx1"/>
                </a:solidFill>
                <a:latin typeface="Arial" panose="020B0604020202020204" pitchFamily="34" charset="0"/>
              </a:defRPr>
            </a:lvl1pPr>
            <a:lvl2pPr marL="742950" indent="-285750">
              <a:spcBef>
                <a:spcPct val="20000"/>
              </a:spcBef>
              <a:buClr>
                <a:srgbClr val="FF9966"/>
              </a:buClr>
              <a:buSzPct val="75000"/>
              <a:buFont typeface="Monotype Sorts" panose="05010101010101010101" pitchFamily="2" charset="2"/>
              <a:buChar char="u"/>
              <a:defRPr kumimoji="1" sz="2600">
                <a:solidFill>
                  <a:schemeClr val="tx1"/>
                </a:solidFill>
                <a:latin typeface="Arial" panose="020B0604020202020204" pitchFamily="34" charset="0"/>
              </a:defRPr>
            </a:lvl2pPr>
            <a:lvl3pPr marL="1143000" indent="-228600">
              <a:spcBef>
                <a:spcPct val="20000"/>
              </a:spcBef>
              <a:buClr>
                <a:schemeClr val="hlink"/>
              </a:buClr>
              <a:buSzPct val="65000"/>
              <a:buFont typeface="Monotype Sorts" panose="05010101010101010101" pitchFamily="2" charset="2"/>
              <a:buChar char="F"/>
              <a:defRPr kumimoji="1" sz="2400">
                <a:solidFill>
                  <a:schemeClr val="tx1"/>
                </a:solidFill>
                <a:latin typeface="Arial" panose="020B0604020202020204" pitchFamily="34" charset="0"/>
              </a:defRPr>
            </a:lvl3pPr>
            <a:lvl4pPr marL="1600200" indent="-228600">
              <a:spcBef>
                <a:spcPct val="20000"/>
              </a:spcBef>
              <a:buClr>
                <a:schemeClr val="tx2"/>
              </a:buClr>
              <a:buSzPct val="100000"/>
              <a:buChar char="•"/>
              <a:defRPr kumimoji="1" sz="2000">
                <a:solidFill>
                  <a:schemeClr val="tx1"/>
                </a:solidFill>
                <a:latin typeface="Arial" panose="020B0604020202020204" pitchFamily="34" charset="0"/>
              </a:defRPr>
            </a:lvl4pPr>
            <a:lvl5pPr marL="2057400" indent="-228600">
              <a:spcBef>
                <a:spcPct val="20000"/>
              </a:spcBef>
              <a:buClr>
                <a:schemeClr val="hlink"/>
              </a:buClr>
              <a:buSzPct val="100000"/>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9pPr>
          </a:lstStyle>
          <a:p>
            <a:pPr>
              <a:spcBef>
                <a:spcPct val="0"/>
              </a:spcBef>
              <a:buClrTx/>
              <a:buSzTx/>
              <a:buFontTx/>
              <a:buNone/>
            </a:pPr>
            <a:endParaRPr lang="fi-FI" altLang="fi-FI" sz="4000">
              <a:latin typeface="Courier" pitchFamily="49" charset="0"/>
            </a:endParaRPr>
          </a:p>
        </p:txBody>
      </p:sp>
      <p:sp>
        <p:nvSpPr>
          <p:cNvPr id="27" name="Ellipsi 13"/>
          <p:cNvSpPr>
            <a:spLocks noChangeArrowheads="1"/>
          </p:cNvSpPr>
          <p:nvPr/>
        </p:nvSpPr>
        <p:spPr bwMode="auto">
          <a:xfrm>
            <a:off x="5884863" y="3912553"/>
            <a:ext cx="215900" cy="215900"/>
          </a:xfrm>
          <a:prstGeom prst="ellipse">
            <a:avLst/>
          </a:prstGeom>
          <a:solidFill>
            <a:srgbClr val="FF0000"/>
          </a:solidFill>
          <a:ln w="9525" algn="ctr">
            <a:solidFill>
              <a:schemeClr val="tx1"/>
            </a:solidFill>
            <a:round/>
            <a:headEnd/>
            <a:tailEnd/>
          </a:ln>
        </p:spPr>
        <p:txBody>
          <a:bodyPr wrap="none" anchor="ctr"/>
          <a:lstStyle>
            <a:lvl1pPr>
              <a:spcBef>
                <a:spcPct val="20000"/>
              </a:spcBef>
              <a:buClr>
                <a:schemeClr val="hlink"/>
              </a:buClr>
              <a:buSzPct val="50000"/>
              <a:buFont typeface="Monotype Sorts" panose="05010101010101010101" pitchFamily="2" charset="2"/>
              <a:buChar char="n"/>
              <a:defRPr kumimoji="1" sz="2800">
                <a:solidFill>
                  <a:schemeClr val="tx1"/>
                </a:solidFill>
                <a:latin typeface="Arial" panose="020B0604020202020204" pitchFamily="34" charset="0"/>
              </a:defRPr>
            </a:lvl1pPr>
            <a:lvl2pPr marL="742950" indent="-285750">
              <a:spcBef>
                <a:spcPct val="20000"/>
              </a:spcBef>
              <a:buClr>
                <a:srgbClr val="FF9966"/>
              </a:buClr>
              <a:buSzPct val="75000"/>
              <a:buFont typeface="Monotype Sorts" panose="05010101010101010101" pitchFamily="2" charset="2"/>
              <a:buChar char="u"/>
              <a:defRPr kumimoji="1" sz="2600">
                <a:solidFill>
                  <a:schemeClr val="tx1"/>
                </a:solidFill>
                <a:latin typeface="Arial" panose="020B0604020202020204" pitchFamily="34" charset="0"/>
              </a:defRPr>
            </a:lvl2pPr>
            <a:lvl3pPr marL="1143000" indent="-228600">
              <a:spcBef>
                <a:spcPct val="20000"/>
              </a:spcBef>
              <a:buClr>
                <a:schemeClr val="hlink"/>
              </a:buClr>
              <a:buSzPct val="65000"/>
              <a:buFont typeface="Monotype Sorts" panose="05010101010101010101" pitchFamily="2" charset="2"/>
              <a:buChar char="F"/>
              <a:defRPr kumimoji="1" sz="2400">
                <a:solidFill>
                  <a:schemeClr val="tx1"/>
                </a:solidFill>
                <a:latin typeface="Arial" panose="020B0604020202020204" pitchFamily="34" charset="0"/>
              </a:defRPr>
            </a:lvl3pPr>
            <a:lvl4pPr marL="1600200" indent="-228600">
              <a:spcBef>
                <a:spcPct val="20000"/>
              </a:spcBef>
              <a:buClr>
                <a:schemeClr val="tx2"/>
              </a:buClr>
              <a:buSzPct val="100000"/>
              <a:buChar char="•"/>
              <a:defRPr kumimoji="1" sz="2000">
                <a:solidFill>
                  <a:schemeClr val="tx1"/>
                </a:solidFill>
                <a:latin typeface="Arial" panose="020B0604020202020204" pitchFamily="34" charset="0"/>
              </a:defRPr>
            </a:lvl4pPr>
            <a:lvl5pPr marL="2057400" indent="-228600">
              <a:spcBef>
                <a:spcPct val="20000"/>
              </a:spcBef>
              <a:buClr>
                <a:schemeClr val="hlink"/>
              </a:buClr>
              <a:buSzPct val="100000"/>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9pPr>
          </a:lstStyle>
          <a:p>
            <a:pPr>
              <a:spcBef>
                <a:spcPct val="0"/>
              </a:spcBef>
              <a:buClrTx/>
              <a:buSzTx/>
              <a:buFontTx/>
              <a:buNone/>
            </a:pPr>
            <a:endParaRPr lang="fi-FI" altLang="fi-FI" sz="4000">
              <a:latin typeface="Courier" pitchFamily="49" charset="0"/>
            </a:endParaRPr>
          </a:p>
        </p:txBody>
      </p:sp>
      <p:sp>
        <p:nvSpPr>
          <p:cNvPr id="28" name="Ellipsi 24"/>
          <p:cNvSpPr>
            <a:spLocks noChangeArrowheads="1"/>
          </p:cNvSpPr>
          <p:nvPr/>
        </p:nvSpPr>
        <p:spPr bwMode="auto">
          <a:xfrm>
            <a:off x="6605588" y="4344353"/>
            <a:ext cx="215900" cy="215900"/>
          </a:xfrm>
          <a:prstGeom prst="ellipse">
            <a:avLst/>
          </a:prstGeom>
          <a:solidFill>
            <a:srgbClr val="FF0000"/>
          </a:solidFill>
          <a:ln w="9525" algn="ctr">
            <a:solidFill>
              <a:schemeClr val="tx1"/>
            </a:solidFill>
            <a:round/>
            <a:headEnd/>
            <a:tailEnd/>
          </a:ln>
        </p:spPr>
        <p:txBody>
          <a:bodyPr wrap="none" anchor="ctr"/>
          <a:lstStyle>
            <a:lvl1pPr>
              <a:spcBef>
                <a:spcPct val="20000"/>
              </a:spcBef>
              <a:buClr>
                <a:schemeClr val="hlink"/>
              </a:buClr>
              <a:buSzPct val="50000"/>
              <a:buFont typeface="Monotype Sorts" panose="05010101010101010101" pitchFamily="2" charset="2"/>
              <a:buChar char="n"/>
              <a:defRPr kumimoji="1" sz="2800">
                <a:solidFill>
                  <a:schemeClr val="tx1"/>
                </a:solidFill>
                <a:latin typeface="Arial" panose="020B0604020202020204" pitchFamily="34" charset="0"/>
              </a:defRPr>
            </a:lvl1pPr>
            <a:lvl2pPr marL="742950" indent="-285750">
              <a:spcBef>
                <a:spcPct val="20000"/>
              </a:spcBef>
              <a:buClr>
                <a:srgbClr val="FF9966"/>
              </a:buClr>
              <a:buSzPct val="75000"/>
              <a:buFont typeface="Monotype Sorts" panose="05010101010101010101" pitchFamily="2" charset="2"/>
              <a:buChar char="u"/>
              <a:defRPr kumimoji="1" sz="2600">
                <a:solidFill>
                  <a:schemeClr val="tx1"/>
                </a:solidFill>
                <a:latin typeface="Arial" panose="020B0604020202020204" pitchFamily="34" charset="0"/>
              </a:defRPr>
            </a:lvl2pPr>
            <a:lvl3pPr marL="1143000" indent="-228600">
              <a:spcBef>
                <a:spcPct val="20000"/>
              </a:spcBef>
              <a:buClr>
                <a:schemeClr val="hlink"/>
              </a:buClr>
              <a:buSzPct val="65000"/>
              <a:buFont typeface="Monotype Sorts" panose="05010101010101010101" pitchFamily="2" charset="2"/>
              <a:buChar char="F"/>
              <a:defRPr kumimoji="1" sz="2400">
                <a:solidFill>
                  <a:schemeClr val="tx1"/>
                </a:solidFill>
                <a:latin typeface="Arial" panose="020B0604020202020204" pitchFamily="34" charset="0"/>
              </a:defRPr>
            </a:lvl3pPr>
            <a:lvl4pPr marL="1600200" indent="-228600">
              <a:spcBef>
                <a:spcPct val="20000"/>
              </a:spcBef>
              <a:buClr>
                <a:schemeClr val="tx2"/>
              </a:buClr>
              <a:buSzPct val="100000"/>
              <a:buChar char="•"/>
              <a:defRPr kumimoji="1" sz="2000">
                <a:solidFill>
                  <a:schemeClr val="tx1"/>
                </a:solidFill>
                <a:latin typeface="Arial" panose="020B0604020202020204" pitchFamily="34" charset="0"/>
              </a:defRPr>
            </a:lvl4pPr>
            <a:lvl5pPr marL="2057400" indent="-228600">
              <a:spcBef>
                <a:spcPct val="20000"/>
              </a:spcBef>
              <a:buClr>
                <a:schemeClr val="hlink"/>
              </a:buClr>
              <a:buSzPct val="100000"/>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9pPr>
          </a:lstStyle>
          <a:p>
            <a:pPr>
              <a:spcBef>
                <a:spcPct val="0"/>
              </a:spcBef>
              <a:buClrTx/>
              <a:buSzTx/>
              <a:buFontTx/>
              <a:buNone/>
            </a:pPr>
            <a:endParaRPr lang="fi-FI" altLang="fi-FI" sz="4000">
              <a:latin typeface="Courier" pitchFamily="49" charset="0"/>
            </a:endParaRPr>
          </a:p>
        </p:txBody>
      </p:sp>
      <p:sp>
        <p:nvSpPr>
          <p:cNvPr id="29" name="Ellipsi 25"/>
          <p:cNvSpPr>
            <a:spLocks noChangeArrowheads="1"/>
          </p:cNvSpPr>
          <p:nvPr/>
        </p:nvSpPr>
        <p:spPr bwMode="auto">
          <a:xfrm>
            <a:off x="6253163" y="3839528"/>
            <a:ext cx="215900" cy="215900"/>
          </a:xfrm>
          <a:prstGeom prst="ellipse">
            <a:avLst/>
          </a:prstGeom>
          <a:solidFill>
            <a:srgbClr val="FF0000"/>
          </a:solidFill>
          <a:ln w="9525" algn="ctr">
            <a:solidFill>
              <a:schemeClr val="tx1"/>
            </a:solidFill>
            <a:round/>
            <a:headEnd/>
            <a:tailEnd/>
          </a:ln>
        </p:spPr>
        <p:txBody>
          <a:bodyPr wrap="none" anchor="ctr"/>
          <a:lstStyle>
            <a:lvl1pPr>
              <a:spcBef>
                <a:spcPct val="20000"/>
              </a:spcBef>
              <a:buClr>
                <a:schemeClr val="hlink"/>
              </a:buClr>
              <a:buSzPct val="50000"/>
              <a:buFont typeface="Monotype Sorts" panose="05010101010101010101" pitchFamily="2" charset="2"/>
              <a:buChar char="n"/>
              <a:defRPr kumimoji="1" sz="2800">
                <a:solidFill>
                  <a:schemeClr val="tx1"/>
                </a:solidFill>
                <a:latin typeface="Arial" panose="020B0604020202020204" pitchFamily="34" charset="0"/>
              </a:defRPr>
            </a:lvl1pPr>
            <a:lvl2pPr marL="742950" indent="-285750">
              <a:spcBef>
                <a:spcPct val="20000"/>
              </a:spcBef>
              <a:buClr>
                <a:srgbClr val="FF9966"/>
              </a:buClr>
              <a:buSzPct val="75000"/>
              <a:buFont typeface="Monotype Sorts" panose="05010101010101010101" pitchFamily="2" charset="2"/>
              <a:buChar char="u"/>
              <a:defRPr kumimoji="1" sz="2600">
                <a:solidFill>
                  <a:schemeClr val="tx1"/>
                </a:solidFill>
                <a:latin typeface="Arial" panose="020B0604020202020204" pitchFamily="34" charset="0"/>
              </a:defRPr>
            </a:lvl2pPr>
            <a:lvl3pPr marL="1143000" indent="-228600">
              <a:spcBef>
                <a:spcPct val="20000"/>
              </a:spcBef>
              <a:buClr>
                <a:schemeClr val="hlink"/>
              </a:buClr>
              <a:buSzPct val="65000"/>
              <a:buFont typeface="Monotype Sorts" panose="05010101010101010101" pitchFamily="2" charset="2"/>
              <a:buChar char="F"/>
              <a:defRPr kumimoji="1" sz="2400">
                <a:solidFill>
                  <a:schemeClr val="tx1"/>
                </a:solidFill>
                <a:latin typeface="Arial" panose="020B0604020202020204" pitchFamily="34" charset="0"/>
              </a:defRPr>
            </a:lvl3pPr>
            <a:lvl4pPr marL="1600200" indent="-228600">
              <a:spcBef>
                <a:spcPct val="20000"/>
              </a:spcBef>
              <a:buClr>
                <a:schemeClr val="tx2"/>
              </a:buClr>
              <a:buSzPct val="100000"/>
              <a:buChar char="•"/>
              <a:defRPr kumimoji="1" sz="2000">
                <a:solidFill>
                  <a:schemeClr val="tx1"/>
                </a:solidFill>
                <a:latin typeface="Arial" panose="020B0604020202020204" pitchFamily="34" charset="0"/>
              </a:defRPr>
            </a:lvl4pPr>
            <a:lvl5pPr marL="2057400" indent="-228600">
              <a:spcBef>
                <a:spcPct val="20000"/>
              </a:spcBef>
              <a:buClr>
                <a:schemeClr val="hlink"/>
              </a:buClr>
              <a:buSzPct val="100000"/>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9pPr>
          </a:lstStyle>
          <a:p>
            <a:pPr>
              <a:spcBef>
                <a:spcPct val="0"/>
              </a:spcBef>
              <a:buClrTx/>
              <a:buSzTx/>
              <a:buFontTx/>
              <a:buNone/>
            </a:pPr>
            <a:endParaRPr lang="fi-FI" altLang="fi-FI" sz="4000">
              <a:latin typeface="Courier" pitchFamily="49" charset="0"/>
            </a:endParaRPr>
          </a:p>
        </p:txBody>
      </p:sp>
      <p:sp>
        <p:nvSpPr>
          <p:cNvPr id="30" name="Ellipsi 26"/>
          <p:cNvSpPr>
            <a:spLocks noChangeArrowheads="1"/>
          </p:cNvSpPr>
          <p:nvPr/>
        </p:nvSpPr>
        <p:spPr bwMode="auto">
          <a:xfrm>
            <a:off x="7180263" y="5352415"/>
            <a:ext cx="217487" cy="215900"/>
          </a:xfrm>
          <a:prstGeom prst="ellipse">
            <a:avLst/>
          </a:prstGeom>
          <a:solidFill>
            <a:srgbClr val="FF0000"/>
          </a:solidFill>
          <a:ln w="9525" algn="ctr">
            <a:solidFill>
              <a:schemeClr val="tx1"/>
            </a:solidFill>
            <a:round/>
            <a:headEnd/>
            <a:tailEnd/>
          </a:ln>
        </p:spPr>
        <p:txBody>
          <a:bodyPr wrap="none" anchor="ctr"/>
          <a:lstStyle>
            <a:lvl1pPr>
              <a:spcBef>
                <a:spcPct val="20000"/>
              </a:spcBef>
              <a:buClr>
                <a:schemeClr val="hlink"/>
              </a:buClr>
              <a:buSzPct val="50000"/>
              <a:buFont typeface="Monotype Sorts" panose="05010101010101010101" pitchFamily="2" charset="2"/>
              <a:buChar char="n"/>
              <a:defRPr kumimoji="1" sz="2800">
                <a:solidFill>
                  <a:schemeClr val="tx1"/>
                </a:solidFill>
                <a:latin typeface="Arial" panose="020B0604020202020204" pitchFamily="34" charset="0"/>
              </a:defRPr>
            </a:lvl1pPr>
            <a:lvl2pPr marL="742950" indent="-285750">
              <a:spcBef>
                <a:spcPct val="20000"/>
              </a:spcBef>
              <a:buClr>
                <a:srgbClr val="FF9966"/>
              </a:buClr>
              <a:buSzPct val="75000"/>
              <a:buFont typeface="Monotype Sorts" panose="05010101010101010101" pitchFamily="2" charset="2"/>
              <a:buChar char="u"/>
              <a:defRPr kumimoji="1" sz="2600">
                <a:solidFill>
                  <a:schemeClr val="tx1"/>
                </a:solidFill>
                <a:latin typeface="Arial" panose="020B0604020202020204" pitchFamily="34" charset="0"/>
              </a:defRPr>
            </a:lvl2pPr>
            <a:lvl3pPr marL="1143000" indent="-228600">
              <a:spcBef>
                <a:spcPct val="20000"/>
              </a:spcBef>
              <a:buClr>
                <a:schemeClr val="hlink"/>
              </a:buClr>
              <a:buSzPct val="65000"/>
              <a:buFont typeface="Monotype Sorts" panose="05010101010101010101" pitchFamily="2" charset="2"/>
              <a:buChar char="F"/>
              <a:defRPr kumimoji="1" sz="2400">
                <a:solidFill>
                  <a:schemeClr val="tx1"/>
                </a:solidFill>
                <a:latin typeface="Arial" panose="020B0604020202020204" pitchFamily="34" charset="0"/>
              </a:defRPr>
            </a:lvl3pPr>
            <a:lvl4pPr marL="1600200" indent="-228600">
              <a:spcBef>
                <a:spcPct val="20000"/>
              </a:spcBef>
              <a:buClr>
                <a:schemeClr val="tx2"/>
              </a:buClr>
              <a:buSzPct val="100000"/>
              <a:buChar char="•"/>
              <a:defRPr kumimoji="1" sz="2000">
                <a:solidFill>
                  <a:schemeClr val="tx1"/>
                </a:solidFill>
                <a:latin typeface="Arial" panose="020B0604020202020204" pitchFamily="34" charset="0"/>
              </a:defRPr>
            </a:lvl4pPr>
            <a:lvl5pPr marL="2057400" indent="-228600">
              <a:spcBef>
                <a:spcPct val="20000"/>
              </a:spcBef>
              <a:buClr>
                <a:schemeClr val="hlink"/>
              </a:buClr>
              <a:buSzPct val="100000"/>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9pPr>
          </a:lstStyle>
          <a:p>
            <a:pPr>
              <a:spcBef>
                <a:spcPct val="0"/>
              </a:spcBef>
              <a:buClrTx/>
              <a:buSzTx/>
              <a:buFontTx/>
              <a:buNone/>
            </a:pPr>
            <a:endParaRPr lang="fi-FI" altLang="fi-FI" sz="4000">
              <a:latin typeface="Courier" pitchFamily="49" charset="0"/>
            </a:endParaRPr>
          </a:p>
        </p:txBody>
      </p:sp>
      <p:sp>
        <p:nvSpPr>
          <p:cNvPr id="31" name="Ellipsi 27"/>
          <p:cNvSpPr>
            <a:spLocks noChangeArrowheads="1"/>
          </p:cNvSpPr>
          <p:nvPr/>
        </p:nvSpPr>
        <p:spPr bwMode="auto">
          <a:xfrm>
            <a:off x="5524500" y="4560253"/>
            <a:ext cx="215900" cy="215900"/>
          </a:xfrm>
          <a:prstGeom prst="ellipse">
            <a:avLst/>
          </a:prstGeom>
          <a:solidFill>
            <a:srgbClr val="FF0000"/>
          </a:solidFill>
          <a:ln w="9525" algn="ctr">
            <a:solidFill>
              <a:schemeClr val="tx1"/>
            </a:solidFill>
            <a:round/>
            <a:headEnd/>
            <a:tailEnd/>
          </a:ln>
        </p:spPr>
        <p:txBody>
          <a:bodyPr wrap="none" anchor="ctr"/>
          <a:lstStyle>
            <a:lvl1pPr>
              <a:spcBef>
                <a:spcPct val="20000"/>
              </a:spcBef>
              <a:buClr>
                <a:schemeClr val="hlink"/>
              </a:buClr>
              <a:buSzPct val="50000"/>
              <a:buFont typeface="Monotype Sorts" panose="05010101010101010101" pitchFamily="2" charset="2"/>
              <a:buChar char="n"/>
              <a:defRPr kumimoji="1" sz="2800">
                <a:solidFill>
                  <a:schemeClr val="tx1"/>
                </a:solidFill>
                <a:latin typeface="Arial" panose="020B0604020202020204" pitchFamily="34" charset="0"/>
              </a:defRPr>
            </a:lvl1pPr>
            <a:lvl2pPr marL="742950" indent="-285750">
              <a:spcBef>
                <a:spcPct val="20000"/>
              </a:spcBef>
              <a:buClr>
                <a:srgbClr val="FF9966"/>
              </a:buClr>
              <a:buSzPct val="75000"/>
              <a:buFont typeface="Monotype Sorts" panose="05010101010101010101" pitchFamily="2" charset="2"/>
              <a:buChar char="u"/>
              <a:defRPr kumimoji="1" sz="2600">
                <a:solidFill>
                  <a:schemeClr val="tx1"/>
                </a:solidFill>
                <a:latin typeface="Arial" panose="020B0604020202020204" pitchFamily="34" charset="0"/>
              </a:defRPr>
            </a:lvl2pPr>
            <a:lvl3pPr marL="1143000" indent="-228600">
              <a:spcBef>
                <a:spcPct val="20000"/>
              </a:spcBef>
              <a:buClr>
                <a:schemeClr val="hlink"/>
              </a:buClr>
              <a:buSzPct val="65000"/>
              <a:buFont typeface="Monotype Sorts" panose="05010101010101010101" pitchFamily="2" charset="2"/>
              <a:buChar char="F"/>
              <a:defRPr kumimoji="1" sz="2400">
                <a:solidFill>
                  <a:schemeClr val="tx1"/>
                </a:solidFill>
                <a:latin typeface="Arial" panose="020B0604020202020204" pitchFamily="34" charset="0"/>
              </a:defRPr>
            </a:lvl3pPr>
            <a:lvl4pPr marL="1600200" indent="-228600">
              <a:spcBef>
                <a:spcPct val="20000"/>
              </a:spcBef>
              <a:buClr>
                <a:schemeClr val="tx2"/>
              </a:buClr>
              <a:buSzPct val="100000"/>
              <a:buChar char="•"/>
              <a:defRPr kumimoji="1" sz="2000">
                <a:solidFill>
                  <a:schemeClr val="tx1"/>
                </a:solidFill>
                <a:latin typeface="Arial" panose="020B0604020202020204" pitchFamily="34" charset="0"/>
              </a:defRPr>
            </a:lvl4pPr>
            <a:lvl5pPr marL="2057400" indent="-228600">
              <a:spcBef>
                <a:spcPct val="20000"/>
              </a:spcBef>
              <a:buClr>
                <a:schemeClr val="hlink"/>
              </a:buClr>
              <a:buSzPct val="100000"/>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9pPr>
          </a:lstStyle>
          <a:p>
            <a:pPr>
              <a:spcBef>
                <a:spcPct val="0"/>
              </a:spcBef>
              <a:buClrTx/>
              <a:buSzTx/>
              <a:buFontTx/>
              <a:buNone/>
            </a:pPr>
            <a:endParaRPr lang="fi-FI" altLang="fi-FI" sz="4000">
              <a:latin typeface="Courier" pitchFamily="49" charset="0"/>
            </a:endParaRPr>
          </a:p>
        </p:txBody>
      </p:sp>
      <p:sp>
        <p:nvSpPr>
          <p:cNvPr id="32" name="Rectangle 31"/>
          <p:cNvSpPr/>
          <p:nvPr/>
        </p:nvSpPr>
        <p:spPr>
          <a:xfrm>
            <a:off x="2373183" y="1020951"/>
            <a:ext cx="5644494" cy="461665"/>
          </a:xfrm>
          <a:prstGeom prst="rect">
            <a:avLst/>
          </a:prstGeom>
        </p:spPr>
        <p:txBody>
          <a:bodyPr wrap="none">
            <a:spAutoFit/>
          </a:bodyPr>
          <a:lstStyle/>
          <a:p>
            <a:pPr>
              <a:buFont typeface="Arial" pitchFamily="34" charset="0"/>
              <a:buChar char="•"/>
              <a:defRPr/>
            </a:pPr>
            <a:r>
              <a:rPr lang="en-US" sz="2400" dirty="0" smtClean="0"/>
              <a:t> Method </a:t>
            </a:r>
            <a:r>
              <a:rPr lang="en-US" sz="2400" dirty="0"/>
              <a:t>to correct for publication bias</a:t>
            </a:r>
          </a:p>
        </p:txBody>
      </p:sp>
    </p:spTree>
    <p:extLst>
      <p:ext uri="{BB962C8B-B14F-4D97-AF65-F5344CB8AC3E}">
        <p14:creationId xmlns:p14="http://schemas.microsoft.com/office/powerpoint/2010/main" val="36101516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509588" y="5732463"/>
            <a:ext cx="86217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50000"/>
              <a:buFont typeface="Monotype Sorts" panose="05010101010101010101" pitchFamily="2" charset="2"/>
              <a:buChar char="n"/>
              <a:defRPr kumimoji="1" sz="2800">
                <a:solidFill>
                  <a:schemeClr val="tx1"/>
                </a:solidFill>
                <a:latin typeface="Arial" panose="020B0604020202020204" pitchFamily="34" charset="0"/>
              </a:defRPr>
            </a:lvl1pPr>
            <a:lvl2pPr marL="742950" indent="-285750">
              <a:spcBef>
                <a:spcPct val="20000"/>
              </a:spcBef>
              <a:buClr>
                <a:srgbClr val="FF9966"/>
              </a:buClr>
              <a:buSzPct val="75000"/>
              <a:buFont typeface="Monotype Sorts" panose="05010101010101010101" pitchFamily="2" charset="2"/>
              <a:buChar char="u"/>
              <a:defRPr kumimoji="1" sz="2600">
                <a:solidFill>
                  <a:schemeClr val="tx1"/>
                </a:solidFill>
                <a:latin typeface="Arial" panose="020B0604020202020204" pitchFamily="34" charset="0"/>
              </a:defRPr>
            </a:lvl2pPr>
            <a:lvl3pPr marL="1143000" indent="-228600">
              <a:spcBef>
                <a:spcPct val="20000"/>
              </a:spcBef>
              <a:buClr>
                <a:schemeClr val="hlink"/>
              </a:buClr>
              <a:buSzPct val="65000"/>
              <a:buFont typeface="Monotype Sorts" panose="05010101010101010101" pitchFamily="2" charset="2"/>
              <a:buChar char="F"/>
              <a:defRPr kumimoji="1" sz="2400">
                <a:solidFill>
                  <a:schemeClr val="tx1"/>
                </a:solidFill>
                <a:latin typeface="Arial" panose="020B0604020202020204" pitchFamily="34" charset="0"/>
              </a:defRPr>
            </a:lvl3pPr>
            <a:lvl4pPr marL="1600200" indent="-228600">
              <a:spcBef>
                <a:spcPct val="20000"/>
              </a:spcBef>
              <a:buClr>
                <a:schemeClr val="tx2"/>
              </a:buClr>
              <a:buSzPct val="100000"/>
              <a:buChar char="•"/>
              <a:defRPr kumimoji="1" sz="2000">
                <a:solidFill>
                  <a:schemeClr val="tx1"/>
                </a:solidFill>
                <a:latin typeface="Arial" panose="020B0604020202020204" pitchFamily="34" charset="0"/>
              </a:defRPr>
            </a:lvl4pPr>
            <a:lvl5pPr marL="2057400" indent="-228600">
              <a:spcBef>
                <a:spcPct val="20000"/>
              </a:spcBef>
              <a:buClr>
                <a:schemeClr val="hlink"/>
              </a:buClr>
              <a:buSzPct val="100000"/>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9pPr>
          </a:lstStyle>
          <a:p>
            <a:pPr>
              <a:spcBef>
                <a:spcPct val="0"/>
              </a:spcBef>
              <a:buClrTx/>
              <a:buSzTx/>
              <a:buFontTx/>
              <a:buNone/>
            </a:pPr>
            <a:r>
              <a:rPr lang="en-US" altLang="fi-FI" sz="2000"/>
              <a:t>Ioannidis JPA. Why most published research findings are false. PLOS Medicine 2005;2:e124.</a:t>
            </a:r>
            <a:endParaRPr lang="fi-FI" altLang="fi-FI" sz="2000"/>
          </a:p>
        </p:txBody>
      </p:sp>
      <p:sp>
        <p:nvSpPr>
          <p:cNvPr id="3" name="Rectangle 1"/>
          <p:cNvSpPr>
            <a:spLocks noChangeArrowheads="1"/>
          </p:cNvSpPr>
          <p:nvPr/>
        </p:nvSpPr>
        <p:spPr bwMode="auto">
          <a:xfrm>
            <a:off x="565150" y="981075"/>
            <a:ext cx="8281988"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lr>
                <a:schemeClr val="hlink"/>
              </a:buClr>
              <a:buSzPct val="50000"/>
              <a:buFont typeface="Monotype Sorts" panose="05010101010101010101" pitchFamily="2" charset="2"/>
              <a:buChar char="n"/>
              <a:defRPr kumimoji="1" sz="2800">
                <a:solidFill>
                  <a:schemeClr val="tx1"/>
                </a:solidFill>
                <a:latin typeface="Arial" panose="020B0604020202020204" pitchFamily="34" charset="0"/>
              </a:defRPr>
            </a:lvl1pPr>
            <a:lvl2pPr marL="742950" indent="-285750">
              <a:spcBef>
                <a:spcPct val="20000"/>
              </a:spcBef>
              <a:buClr>
                <a:srgbClr val="FF9966"/>
              </a:buClr>
              <a:buSzPct val="75000"/>
              <a:buFont typeface="Monotype Sorts" panose="05010101010101010101" pitchFamily="2" charset="2"/>
              <a:buChar char="u"/>
              <a:defRPr kumimoji="1" sz="2600">
                <a:solidFill>
                  <a:schemeClr val="tx1"/>
                </a:solidFill>
                <a:latin typeface="Arial" panose="020B0604020202020204" pitchFamily="34" charset="0"/>
              </a:defRPr>
            </a:lvl2pPr>
            <a:lvl3pPr marL="1143000" indent="-228600">
              <a:spcBef>
                <a:spcPct val="20000"/>
              </a:spcBef>
              <a:buClr>
                <a:schemeClr val="hlink"/>
              </a:buClr>
              <a:buSzPct val="65000"/>
              <a:buFont typeface="Monotype Sorts" panose="05010101010101010101" pitchFamily="2" charset="2"/>
              <a:buChar char="F"/>
              <a:defRPr kumimoji="1" sz="2400">
                <a:solidFill>
                  <a:schemeClr val="tx1"/>
                </a:solidFill>
                <a:latin typeface="Arial" panose="020B0604020202020204" pitchFamily="34" charset="0"/>
              </a:defRPr>
            </a:lvl3pPr>
            <a:lvl4pPr marL="1600200" indent="-228600">
              <a:spcBef>
                <a:spcPct val="20000"/>
              </a:spcBef>
              <a:buClr>
                <a:schemeClr val="tx2"/>
              </a:buClr>
              <a:buSzPct val="100000"/>
              <a:buChar char="•"/>
              <a:defRPr kumimoji="1" sz="2000">
                <a:solidFill>
                  <a:schemeClr val="tx1"/>
                </a:solidFill>
                <a:latin typeface="Arial" panose="020B0604020202020204" pitchFamily="34" charset="0"/>
              </a:defRPr>
            </a:lvl4pPr>
            <a:lvl5pPr marL="2057400" indent="-228600">
              <a:spcBef>
                <a:spcPct val="20000"/>
              </a:spcBef>
              <a:buClr>
                <a:schemeClr val="hlink"/>
              </a:buClr>
              <a:buSzPct val="100000"/>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9pPr>
          </a:lstStyle>
          <a:p>
            <a:pPr>
              <a:spcBef>
                <a:spcPct val="0"/>
              </a:spcBef>
              <a:buClrTx/>
              <a:buSzTx/>
              <a:buFont typeface="Arial Narrow" panose="020B0606020202030204" pitchFamily="34" charset="0"/>
              <a:buAutoNum type="arabicPeriod"/>
            </a:pPr>
            <a:r>
              <a:rPr lang="en-US" altLang="fi-FI" sz="2000" dirty="0"/>
              <a:t>The smaller the studies conducted in a scientific field, the less likely the research findings are to be true. </a:t>
            </a:r>
            <a:endParaRPr lang="fi-FI" altLang="fi-FI" sz="2000" dirty="0"/>
          </a:p>
          <a:p>
            <a:pPr>
              <a:spcBef>
                <a:spcPct val="0"/>
              </a:spcBef>
              <a:buClrTx/>
              <a:buSzTx/>
              <a:buFont typeface="Arial Narrow" panose="020B0606020202030204" pitchFamily="34" charset="0"/>
              <a:buAutoNum type="arabicPeriod"/>
            </a:pPr>
            <a:r>
              <a:rPr lang="en-US" altLang="fi-FI" sz="2000" dirty="0"/>
              <a:t>The smaller the effect sizes in a scientific field, the less likely the research findings are to be true. </a:t>
            </a:r>
            <a:endParaRPr lang="fi-FI" altLang="fi-FI" sz="2000" dirty="0"/>
          </a:p>
          <a:p>
            <a:pPr>
              <a:spcBef>
                <a:spcPct val="0"/>
              </a:spcBef>
              <a:buClrTx/>
              <a:buSzTx/>
              <a:buFont typeface="Arial Narrow" panose="020B0606020202030204" pitchFamily="34" charset="0"/>
              <a:buAutoNum type="arabicPeriod"/>
            </a:pPr>
            <a:r>
              <a:rPr lang="en-US" altLang="fi-FI" sz="2000" dirty="0"/>
              <a:t>The greater the number and the lesser the selection of tested relationships in a scientific field, the less likely the research findings are to be true.</a:t>
            </a:r>
            <a:endParaRPr lang="fi-FI" altLang="fi-FI" sz="2000" dirty="0"/>
          </a:p>
          <a:p>
            <a:pPr>
              <a:spcBef>
                <a:spcPct val="0"/>
              </a:spcBef>
              <a:buClrTx/>
              <a:buSzTx/>
              <a:buFont typeface="Arial Narrow" panose="020B0606020202030204" pitchFamily="34" charset="0"/>
              <a:buAutoNum type="arabicPeriod"/>
            </a:pPr>
            <a:r>
              <a:rPr lang="en-US" altLang="fi-FI" sz="2000" dirty="0"/>
              <a:t>The greater the flexibility in designs, definitions, outcomes, and analytical modes in a scientific field, the less likely the research findings are to be true.</a:t>
            </a:r>
            <a:endParaRPr lang="fi-FI" altLang="fi-FI" sz="2000" dirty="0"/>
          </a:p>
          <a:p>
            <a:pPr>
              <a:spcBef>
                <a:spcPct val="0"/>
              </a:spcBef>
              <a:buClrTx/>
              <a:buSzTx/>
              <a:buFont typeface="Arial Narrow" panose="020B0606020202030204" pitchFamily="34" charset="0"/>
              <a:buAutoNum type="arabicPeriod"/>
            </a:pPr>
            <a:r>
              <a:rPr lang="en-US" altLang="fi-FI" sz="2000" dirty="0"/>
              <a:t>The greater the financial and other interests and prejudices in a scientific field, the less likely the research findings are to be true.</a:t>
            </a:r>
            <a:endParaRPr lang="fi-FI" altLang="fi-FI" sz="2000" dirty="0"/>
          </a:p>
          <a:p>
            <a:pPr>
              <a:spcBef>
                <a:spcPct val="0"/>
              </a:spcBef>
              <a:buClrTx/>
              <a:buSzTx/>
              <a:buFont typeface="Arial Narrow" panose="020B0606020202030204" pitchFamily="34" charset="0"/>
              <a:buAutoNum type="arabicPeriod"/>
            </a:pPr>
            <a:r>
              <a:rPr lang="en-US" altLang="fi-FI" sz="2000" dirty="0"/>
              <a:t>The hotter a scientific field (with more scientific teams involved), the less likely the research findings are to be true.</a:t>
            </a:r>
            <a:endParaRPr lang="fi-FI" altLang="fi-FI" sz="2000" dirty="0"/>
          </a:p>
        </p:txBody>
      </p:sp>
      <p:sp>
        <p:nvSpPr>
          <p:cNvPr id="4" name="Rectangle 2"/>
          <p:cNvSpPr>
            <a:spLocks noChangeArrowheads="1"/>
          </p:cNvSpPr>
          <p:nvPr/>
        </p:nvSpPr>
        <p:spPr bwMode="auto">
          <a:xfrm>
            <a:off x="80963" y="159325"/>
            <a:ext cx="10587038" cy="646331"/>
          </a:xfrm>
          <a:prstGeom prst="rect">
            <a:avLst/>
          </a:prstGeom>
          <a:solidFill>
            <a:schemeClr val="bg1"/>
          </a:solidFill>
          <a:ln>
            <a:noFill/>
          </a:ln>
          <a:extLst/>
        </p:spPr>
        <p:txBody>
          <a:bodyPr wrap="square">
            <a:spAutoFit/>
          </a:bodyPr>
          <a:lstStyle>
            <a:lvl1pPr>
              <a:spcBef>
                <a:spcPct val="20000"/>
              </a:spcBef>
              <a:buClr>
                <a:schemeClr val="hlink"/>
              </a:buClr>
              <a:buSzPct val="50000"/>
              <a:buFont typeface="Monotype Sorts" panose="05010101010101010101" pitchFamily="2" charset="2"/>
              <a:buChar char="n"/>
              <a:defRPr kumimoji="1" sz="2800">
                <a:solidFill>
                  <a:schemeClr val="tx1"/>
                </a:solidFill>
                <a:latin typeface="Arial" panose="020B0604020202020204" pitchFamily="34" charset="0"/>
              </a:defRPr>
            </a:lvl1pPr>
            <a:lvl2pPr marL="742950" indent="-285750">
              <a:spcBef>
                <a:spcPct val="20000"/>
              </a:spcBef>
              <a:buClr>
                <a:srgbClr val="FF9966"/>
              </a:buClr>
              <a:buSzPct val="75000"/>
              <a:buFont typeface="Monotype Sorts" panose="05010101010101010101" pitchFamily="2" charset="2"/>
              <a:buChar char="u"/>
              <a:defRPr kumimoji="1" sz="2600">
                <a:solidFill>
                  <a:schemeClr val="tx1"/>
                </a:solidFill>
                <a:latin typeface="Arial" panose="020B0604020202020204" pitchFamily="34" charset="0"/>
              </a:defRPr>
            </a:lvl2pPr>
            <a:lvl3pPr marL="1143000" indent="-228600">
              <a:spcBef>
                <a:spcPct val="20000"/>
              </a:spcBef>
              <a:buClr>
                <a:schemeClr val="hlink"/>
              </a:buClr>
              <a:buSzPct val="65000"/>
              <a:buFont typeface="Monotype Sorts" panose="05010101010101010101" pitchFamily="2" charset="2"/>
              <a:buChar char="F"/>
              <a:defRPr kumimoji="1" sz="2400">
                <a:solidFill>
                  <a:schemeClr val="tx1"/>
                </a:solidFill>
                <a:latin typeface="Arial" panose="020B0604020202020204" pitchFamily="34" charset="0"/>
              </a:defRPr>
            </a:lvl3pPr>
            <a:lvl4pPr marL="1600200" indent="-228600">
              <a:spcBef>
                <a:spcPct val="20000"/>
              </a:spcBef>
              <a:buClr>
                <a:schemeClr val="tx2"/>
              </a:buClr>
              <a:buSzPct val="100000"/>
              <a:buChar char="•"/>
              <a:defRPr kumimoji="1" sz="2000">
                <a:solidFill>
                  <a:schemeClr val="tx1"/>
                </a:solidFill>
                <a:latin typeface="Arial" panose="020B0604020202020204" pitchFamily="34" charset="0"/>
              </a:defRPr>
            </a:lvl4pPr>
            <a:lvl5pPr marL="2057400" indent="-228600">
              <a:spcBef>
                <a:spcPct val="20000"/>
              </a:spcBef>
              <a:buClr>
                <a:schemeClr val="hlink"/>
              </a:buClr>
              <a:buSzPct val="100000"/>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9pPr>
          </a:lstStyle>
          <a:p>
            <a:pPr>
              <a:spcBef>
                <a:spcPct val="0"/>
              </a:spcBef>
              <a:buClrTx/>
              <a:buSzTx/>
              <a:buFontTx/>
              <a:buNone/>
            </a:pPr>
            <a:r>
              <a:rPr lang="en-US" altLang="fi-FI" sz="3600" b="1" dirty="0">
                <a:solidFill>
                  <a:schemeClr val="accent1"/>
                </a:solidFill>
                <a:latin typeface="+mj-lt"/>
                <a:ea typeface="+mj-ea"/>
                <a:cs typeface="+mj-cs"/>
              </a:rPr>
              <a:t>Why most published research findings are false? </a:t>
            </a:r>
            <a:endParaRPr lang="fi-FI" altLang="fi-FI" sz="3600" b="1" dirty="0">
              <a:solidFill>
                <a:schemeClr val="accent1"/>
              </a:solidFill>
              <a:latin typeface="+mj-lt"/>
              <a:ea typeface="+mj-ea"/>
              <a:cs typeface="+mj-cs"/>
            </a:endParaRPr>
          </a:p>
        </p:txBody>
      </p:sp>
    </p:spTree>
    <p:extLst>
      <p:ext uri="{BB962C8B-B14F-4D97-AF65-F5344CB8AC3E}">
        <p14:creationId xmlns:p14="http://schemas.microsoft.com/office/powerpoint/2010/main" val="41791481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757267" y="388704"/>
            <a:ext cx="8596668" cy="1320800"/>
          </a:xfrm>
          <a:prstGeom prst="rect">
            <a:avLst/>
          </a:prstGeom>
        </p:spPr>
        <p:txBody>
          <a:bodyPr>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i-FI" sz="4800" b="1" dirty="0" err="1" smtClean="0"/>
              <a:t>Some</a:t>
            </a:r>
            <a:r>
              <a:rPr lang="fi-FI" sz="4800" b="1" dirty="0" smtClean="0"/>
              <a:t> </a:t>
            </a:r>
            <a:r>
              <a:rPr lang="fi-FI" sz="4800" b="1" dirty="0" err="1" smtClean="0"/>
              <a:t>solutions</a:t>
            </a:r>
            <a:r>
              <a:rPr lang="fi-FI" sz="4800" b="1" dirty="0" smtClean="0"/>
              <a:t> ?</a:t>
            </a:r>
            <a:endParaRPr lang="fi-FI" sz="4800" b="1" dirty="0"/>
          </a:p>
        </p:txBody>
      </p:sp>
      <p:sp>
        <p:nvSpPr>
          <p:cNvPr id="4" name="Content Placeholder 2"/>
          <p:cNvSpPr txBox="1">
            <a:spLocks/>
          </p:cNvSpPr>
          <p:nvPr/>
        </p:nvSpPr>
        <p:spPr>
          <a:xfrm>
            <a:off x="1757267" y="1804919"/>
            <a:ext cx="8021733" cy="1501156"/>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spcBef>
                <a:spcPts val="1800"/>
              </a:spcBef>
            </a:pPr>
            <a:r>
              <a:rPr lang="en-US" sz="3200" dirty="0"/>
              <a:t>More teaching of statistics?</a:t>
            </a:r>
          </a:p>
          <a:p>
            <a:pPr>
              <a:spcBef>
                <a:spcPts val="1800"/>
              </a:spcBef>
            </a:pPr>
            <a:r>
              <a:rPr lang="en-US" sz="3200" dirty="0"/>
              <a:t>Guidelines?</a:t>
            </a:r>
          </a:p>
          <a:p>
            <a:pPr>
              <a:spcBef>
                <a:spcPts val="1800"/>
              </a:spcBef>
            </a:pPr>
            <a:r>
              <a:rPr lang="en-US" sz="3200" dirty="0"/>
              <a:t>Team work?</a:t>
            </a:r>
          </a:p>
          <a:p>
            <a:pPr>
              <a:spcBef>
                <a:spcPts val="1800"/>
              </a:spcBef>
            </a:pPr>
            <a:r>
              <a:rPr lang="en-US" sz="3200" dirty="0"/>
              <a:t>Registration of studies?</a:t>
            </a:r>
          </a:p>
          <a:p>
            <a:pPr>
              <a:spcBef>
                <a:spcPts val="1800"/>
              </a:spcBef>
            </a:pPr>
            <a:r>
              <a:rPr lang="en-US" sz="3200" dirty="0"/>
              <a:t>Publicly available data?</a:t>
            </a:r>
          </a:p>
          <a:p>
            <a:pPr>
              <a:spcBef>
                <a:spcPts val="1800"/>
              </a:spcBef>
            </a:pPr>
            <a:r>
              <a:rPr lang="en-US" sz="3200" dirty="0"/>
              <a:t>Sensitivity analyses?</a:t>
            </a:r>
          </a:p>
        </p:txBody>
      </p:sp>
    </p:spTree>
    <p:extLst>
      <p:ext uri="{BB962C8B-B14F-4D97-AF65-F5344CB8AC3E}">
        <p14:creationId xmlns:p14="http://schemas.microsoft.com/office/powerpoint/2010/main" val="42615891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271818" y="917287"/>
            <a:ext cx="11682056" cy="5864513"/>
          </a:xfrm>
          <a:prstGeom prst="rect">
            <a:avLst/>
          </a:prstGeom>
          <a:solidFill>
            <a:schemeClr val="bg1"/>
          </a:solidFill>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buFont typeface="Wingdings" panose="05000000000000000000" pitchFamily="2" charset="2"/>
              <a:buChar char="§"/>
            </a:pPr>
            <a:r>
              <a:rPr lang="en-US" altLang="fi-FI" sz="2400" dirty="0">
                <a:solidFill>
                  <a:schemeClr val="tx1"/>
                </a:solidFill>
                <a:latin typeface="Arial" panose="020B0604020202020204" pitchFamily="34" charset="0"/>
                <a:cs typeface="Arial" panose="020B0604020202020204" pitchFamily="34" charset="0"/>
              </a:rPr>
              <a:t>Altman DG. Statistics and ethics in medical research. Misuse of statistics is unethical. Br Med J 1980; 281: 1182–4.</a:t>
            </a:r>
          </a:p>
          <a:p>
            <a:pPr>
              <a:buFont typeface="Wingdings" panose="05000000000000000000" pitchFamily="2" charset="2"/>
              <a:buChar char="§"/>
            </a:pPr>
            <a:r>
              <a:rPr lang="en-US" altLang="fi-FI" sz="2400" dirty="0" err="1">
                <a:solidFill>
                  <a:schemeClr val="tx1"/>
                </a:solidFill>
                <a:latin typeface="Arial" panose="020B0604020202020204" pitchFamily="34" charset="0"/>
                <a:cs typeface="Arial" panose="020B0604020202020204" pitchFamily="34" charset="0"/>
              </a:rPr>
              <a:t>DeMets</a:t>
            </a:r>
            <a:r>
              <a:rPr lang="en-US" altLang="fi-FI" sz="2400" dirty="0">
                <a:solidFill>
                  <a:schemeClr val="tx1"/>
                </a:solidFill>
                <a:latin typeface="Arial" panose="020B0604020202020204" pitchFamily="34" charset="0"/>
                <a:cs typeface="Arial" panose="020B0604020202020204" pitchFamily="34" charset="0"/>
              </a:rPr>
              <a:t> DL. Statistics and ethics in medical research. Science and Engineering Ethics 1999; 5:97-117.</a:t>
            </a:r>
          </a:p>
          <a:p>
            <a:pPr>
              <a:buFont typeface="Wingdings" panose="05000000000000000000" pitchFamily="2" charset="2"/>
              <a:buChar char="§"/>
            </a:pPr>
            <a:r>
              <a:rPr lang="en-US" altLang="fi-FI" sz="2400" dirty="0">
                <a:solidFill>
                  <a:schemeClr val="tx1"/>
                </a:solidFill>
                <a:latin typeface="Arial" panose="020B0604020202020204" pitchFamily="34" charset="0"/>
                <a:cs typeface="Arial" panose="020B0604020202020204" pitchFamily="34" charset="0"/>
              </a:rPr>
              <a:t>Easterbrook PJ, et al. Publication bias in clinical research. Lancet 1991; 337:867–72.</a:t>
            </a:r>
          </a:p>
          <a:p>
            <a:pPr>
              <a:buFont typeface="Wingdings" panose="05000000000000000000" pitchFamily="2" charset="2"/>
              <a:buChar char="§"/>
            </a:pPr>
            <a:r>
              <a:rPr lang="en-US" altLang="fi-FI" sz="2400" dirty="0" err="1">
                <a:solidFill>
                  <a:schemeClr val="tx1"/>
                </a:solidFill>
                <a:latin typeface="Arial" panose="020B0604020202020204" pitchFamily="34" charset="0"/>
                <a:cs typeface="Arial" panose="020B0604020202020204" pitchFamily="34" charset="0"/>
              </a:rPr>
              <a:t>Gardenier</a:t>
            </a:r>
            <a:r>
              <a:rPr lang="en-US" altLang="fi-FI" sz="2400" dirty="0">
                <a:solidFill>
                  <a:schemeClr val="tx1"/>
                </a:solidFill>
                <a:latin typeface="Arial" panose="020B0604020202020204" pitchFamily="34" charset="0"/>
                <a:cs typeface="Arial" panose="020B0604020202020204" pitchFamily="34" charset="0"/>
              </a:rPr>
              <a:t> J &amp; </a:t>
            </a:r>
            <a:r>
              <a:rPr lang="en-US" altLang="fi-FI" sz="2400" dirty="0" err="1">
                <a:solidFill>
                  <a:schemeClr val="tx1"/>
                </a:solidFill>
                <a:latin typeface="Arial" panose="020B0604020202020204" pitchFamily="34" charset="0"/>
                <a:cs typeface="Arial" panose="020B0604020202020204" pitchFamily="34" charset="0"/>
              </a:rPr>
              <a:t>Resnik</a:t>
            </a:r>
            <a:r>
              <a:rPr lang="en-US" altLang="fi-FI" sz="2400" dirty="0">
                <a:solidFill>
                  <a:schemeClr val="tx1"/>
                </a:solidFill>
                <a:latin typeface="Arial" panose="020B0604020202020204" pitchFamily="34" charset="0"/>
                <a:cs typeface="Arial" panose="020B0604020202020204" pitchFamily="34" charset="0"/>
              </a:rPr>
              <a:t> D. The misuse of statistics: concepts, tools, and a research agenda. Accountability in Research: Policies and Quality Assurance 2002; 9:65-74. Ioannidis JPA. Why most published research findings are false. PLOS Medicine 2005;2:e124</a:t>
            </a:r>
            <a:r>
              <a:rPr lang="en-US" altLang="fi-FI" sz="2400" dirty="0" smtClean="0">
                <a:solidFill>
                  <a:schemeClr val="tx1"/>
                </a:solidFill>
                <a:latin typeface="Arial" panose="020B0604020202020204" pitchFamily="34" charset="0"/>
                <a:cs typeface="Arial" panose="020B0604020202020204" pitchFamily="34" charset="0"/>
              </a:rPr>
              <a:t>.</a:t>
            </a:r>
          </a:p>
          <a:p>
            <a:pPr>
              <a:buFont typeface="Wingdings" panose="05000000000000000000" pitchFamily="2" charset="2"/>
              <a:buChar char="§"/>
            </a:pPr>
            <a:r>
              <a:rPr lang="en-US" altLang="fi-FI" sz="2400" dirty="0">
                <a:solidFill>
                  <a:schemeClr val="tx1"/>
                </a:solidFill>
                <a:latin typeface="Arial" panose="020B0604020202020204" pitchFamily="34" charset="0"/>
                <a:cs typeface="Arial" panose="020B0604020202020204" pitchFamily="34" charset="0"/>
              </a:rPr>
              <a:t>Hutton JL. The ethics of </a:t>
            </a:r>
            <a:r>
              <a:rPr lang="en-US" altLang="fi-FI" sz="2400" dirty="0" err="1">
                <a:solidFill>
                  <a:schemeClr val="tx1"/>
                </a:solidFill>
                <a:latin typeface="Arial" panose="020B0604020202020204" pitchFamily="34" charset="0"/>
                <a:cs typeface="Arial" panose="020B0604020202020204" pitchFamily="34" charset="0"/>
              </a:rPr>
              <a:t>randomised</a:t>
            </a:r>
            <a:r>
              <a:rPr lang="en-US" altLang="fi-FI" sz="2400" dirty="0">
                <a:solidFill>
                  <a:schemeClr val="tx1"/>
                </a:solidFill>
                <a:latin typeface="Arial" panose="020B0604020202020204" pitchFamily="34" charset="0"/>
                <a:cs typeface="Arial" panose="020B0604020202020204" pitchFamily="34" charset="0"/>
              </a:rPr>
              <a:t> controlled trials: a matter of statistical belief? Health Care Anal 1996; 4:95-102</a:t>
            </a:r>
          </a:p>
          <a:p>
            <a:pPr>
              <a:buFont typeface="Wingdings" panose="05000000000000000000" pitchFamily="2" charset="2"/>
              <a:buChar char="§"/>
            </a:pPr>
            <a:r>
              <a:rPr lang="en-US" altLang="fi-FI" sz="2400" dirty="0">
                <a:solidFill>
                  <a:schemeClr val="tx1"/>
                </a:solidFill>
                <a:latin typeface="Arial" panose="020B0604020202020204" pitchFamily="34" charset="0"/>
                <a:cs typeface="Arial" panose="020B0604020202020204" pitchFamily="34" charset="0"/>
              </a:rPr>
              <a:t>Lang T. Twenty statistical errors even you can find in biomedical research articles. Croatian Med J 2004; 45:361-70</a:t>
            </a:r>
            <a:r>
              <a:rPr lang="en-US" altLang="fi-FI" sz="2400" dirty="0" smtClean="0">
                <a:solidFill>
                  <a:schemeClr val="tx1"/>
                </a:solidFill>
                <a:latin typeface="Arial" panose="020B0604020202020204" pitchFamily="34" charset="0"/>
                <a:cs typeface="Arial" panose="020B0604020202020204" pitchFamily="34" charset="0"/>
              </a:rPr>
              <a:t>.</a:t>
            </a:r>
            <a:endParaRPr lang="en-US" altLang="fi-FI" sz="2400" dirty="0">
              <a:solidFill>
                <a:schemeClr val="tx1"/>
              </a:solidFill>
              <a:latin typeface="Arial" panose="020B0604020202020204" pitchFamily="34" charset="0"/>
              <a:cs typeface="Arial" panose="020B0604020202020204" pitchFamily="34" charset="0"/>
            </a:endParaRPr>
          </a:p>
        </p:txBody>
      </p:sp>
      <p:sp>
        <p:nvSpPr>
          <p:cNvPr id="3" name="Title 1"/>
          <p:cNvSpPr txBox="1">
            <a:spLocks/>
          </p:cNvSpPr>
          <p:nvPr/>
        </p:nvSpPr>
        <p:spPr>
          <a:xfrm>
            <a:off x="271818" y="0"/>
            <a:ext cx="8596668" cy="1320800"/>
          </a:xfrm>
          <a:prstGeom prst="rect">
            <a:avLst/>
          </a:prstGeom>
        </p:spPr>
        <p:txBody>
          <a:bodyPr>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i-FI" sz="4800" b="1" dirty="0" err="1" smtClean="0"/>
              <a:t>Literature</a:t>
            </a:r>
            <a:endParaRPr lang="fi-FI" sz="4800" b="1" dirty="0"/>
          </a:p>
        </p:txBody>
      </p:sp>
    </p:spTree>
    <p:extLst>
      <p:ext uri="{BB962C8B-B14F-4D97-AF65-F5344CB8AC3E}">
        <p14:creationId xmlns:p14="http://schemas.microsoft.com/office/powerpoint/2010/main" val="26500524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599146" y="1155412"/>
            <a:ext cx="11176294" cy="5531138"/>
          </a:xfrm>
          <a:prstGeom prst="rect">
            <a:avLst/>
          </a:prstGeom>
          <a:solidFill>
            <a:schemeClr val="bg1"/>
          </a:solidFill>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buFont typeface="Wingdings" panose="05000000000000000000" pitchFamily="2" charset="2"/>
              <a:buChar char="§"/>
            </a:pPr>
            <a:r>
              <a:rPr lang="en-US" altLang="fi-FI" sz="2400" dirty="0" smtClean="0">
                <a:solidFill>
                  <a:schemeClr val="tx1"/>
                </a:solidFill>
                <a:latin typeface="Arial" panose="020B0604020202020204" pitchFamily="34" charset="0"/>
                <a:cs typeface="Arial" panose="020B0604020202020204" pitchFamily="34" charset="0"/>
              </a:rPr>
              <a:t>Ioannidis </a:t>
            </a:r>
            <a:r>
              <a:rPr lang="en-US" altLang="fi-FI" sz="2400" dirty="0">
                <a:solidFill>
                  <a:schemeClr val="tx1"/>
                </a:solidFill>
                <a:latin typeface="Arial" panose="020B0604020202020204" pitchFamily="34" charset="0"/>
                <a:cs typeface="Arial" panose="020B0604020202020204" pitchFamily="34" charset="0"/>
              </a:rPr>
              <a:t>JPA. Why most published research findings are false. PLOS Medicine 2005;2:e124.</a:t>
            </a:r>
          </a:p>
          <a:p>
            <a:pPr>
              <a:buFont typeface="Wingdings" panose="05000000000000000000" pitchFamily="2" charset="2"/>
              <a:buChar char="§"/>
            </a:pPr>
            <a:r>
              <a:rPr lang="en-US" altLang="fi-FI" sz="2400" dirty="0">
                <a:solidFill>
                  <a:schemeClr val="tx1"/>
                </a:solidFill>
                <a:latin typeface="Arial" panose="020B0604020202020204" pitchFamily="34" charset="0"/>
                <a:cs typeface="Arial" panose="020B0604020202020204" pitchFamily="34" charset="0"/>
              </a:rPr>
              <a:t>Mark DB, et al. Understanding the role of p values and hypothesis tests in clinical research. JAMA </a:t>
            </a:r>
            <a:r>
              <a:rPr lang="en-US" altLang="fi-FI" sz="2400" dirty="0" err="1">
                <a:solidFill>
                  <a:schemeClr val="tx1"/>
                </a:solidFill>
                <a:latin typeface="Arial" panose="020B0604020202020204" pitchFamily="34" charset="0"/>
                <a:cs typeface="Arial" panose="020B0604020202020204" pitchFamily="34" charset="0"/>
              </a:rPr>
              <a:t>Cardiol</a:t>
            </a:r>
            <a:r>
              <a:rPr lang="en-US" altLang="fi-FI" sz="2400" dirty="0">
                <a:solidFill>
                  <a:schemeClr val="tx1"/>
                </a:solidFill>
                <a:latin typeface="Arial" panose="020B0604020202020204" pitchFamily="34" charset="0"/>
                <a:cs typeface="Arial" panose="020B0604020202020204" pitchFamily="34" charset="0"/>
              </a:rPr>
              <a:t>. 2016; 1(9):1048-1054.</a:t>
            </a:r>
          </a:p>
          <a:p>
            <a:pPr>
              <a:buFont typeface="Wingdings" panose="05000000000000000000" pitchFamily="2" charset="2"/>
              <a:buChar char="§"/>
            </a:pPr>
            <a:r>
              <a:rPr lang="en-US" altLang="fi-FI" sz="2400" dirty="0" smtClean="0">
                <a:solidFill>
                  <a:schemeClr val="tx1"/>
                </a:solidFill>
                <a:latin typeface="Arial" panose="020B0604020202020204" pitchFamily="34" charset="0"/>
                <a:cs typeface="Arial" panose="020B0604020202020204" pitchFamily="34" charset="0"/>
              </a:rPr>
              <a:t>Moher </a:t>
            </a:r>
            <a:r>
              <a:rPr lang="en-US" altLang="fi-FI" sz="2400" dirty="0">
                <a:solidFill>
                  <a:schemeClr val="tx1"/>
                </a:solidFill>
                <a:latin typeface="Arial" panose="020B0604020202020204" pitchFamily="34" charset="0"/>
                <a:cs typeface="Arial" panose="020B0604020202020204" pitchFamily="34" charset="0"/>
              </a:rPr>
              <a:t>D, et al. CONSORT 2010 explanation and elaboration: updated guidelines for reporting parallel group </a:t>
            </a:r>
            <a:r>
              <a:rPr lang="en-US" altLang="fi-FI" sz="2400" dirty="0" err="1">
                <a:solidFill>
                  <a:schemeClr val="tx1"/>
                </a:solidFill>
                <a:latin typeface="Arial" panose="020B0604020202020204" pitchFamily="34" charset="0"/>
                <a:cs typeface="Arial" panose="020B0604020202020204" pitchFamily="34" charset="0"/>
              </a:rPr>
              <a:t>randomised</a:t>
            </a:r>
            <a:r>
              <a:rPr lang="en-US" altLang="fi-FI" sz="2400" dirty="0">
                <a:solidFill>
                  <a:schemeClr val="tx1"/>
                </a:solidFill>
                <a:latin typeface="Arial" panose="020B0604020202020204" pitchFamily="34" charset="0"/>
                <a:cs typeface="Arial" panose="020B0604020202020204" pitchFamily="34" charset="0"/>
              </a:rPr>
              <a:t> trials. BMJ 2010; 340:c869.	</a:t>
            </a:r>
            <a:endParaRPr lang="en-US" altLang="fi-FI" sz="2400" dirty="0" smtClean="0">
              <a:solidFill>
                <a:schemeClr val="tx1"/>
              </a:solidFill>
              <a:latin typeface="Arial" panose="020B0604020202020204" pitchFamily="34" charset="0"/>
              <a:cs typeface="Arial" panose="020B0604020202020204" pitchFamily="34" charset="0"/>
            </a:endParaRPr>
          </a:p>
          <a:p>
            <a:pPr>
              <a:buFont typeface="Wingdings" panose="05000000000000000000" pitchFamily="2" charset="2"/>
              <a:buChar char="§"/>
            </a:pPr>
            <a:r>
              <a:rPr lang="en-US" altLang="fi-FI" sz="2400" dirty="0">
                <a:solidFill>
                  <a:schemeClr val="tx1"/>
                </a:solidFill>
                <a:latin typeface="Arial" panose="020B0604020202020204" pitchFamily="34" charset="0"/>
                <a:cs typeface="Arial" panose="020B0604020202020204" pitchFamily="34" charset="0"/>
              </a:rPr>
              <a:t>Osborne JW &amp; Waters E. Four assumptions of multiple regression that researchers should always test. Practical Assessment, Research, and Evaluation 2002: 8 (available online). </a:t>
            </a:r>
          </a:p>
          <a:p>
            <a:pPr>
              <a:buFont typeface="Wingdings" panose="05000000000000000000" pitchFamily="2" charset="2"/>
              <a:buChar char="§"/>
            </a:pPr>
            <a:r>
              <a:rPr lang="en-US" altLang="fi-FI" sz="2400" dirty="0">
                <a:solidFill>
                  <a:schemeClr val="tx1"/>
                </a:solidFill>
                <a:latin typeface="Arial" panose="020B0604020202020204" pitchFamily="34" charset="0"/>
                <a:cs typeface="Arial" panose="020B0604020202020204" pitchFamily="34" charset="0"/>
              </a:rPr>
              <a:t>Palmer CR. Ethics and statistical methodology in clinical trials. J Med Ethics 1993; 19:219-22</a:t>
            </a:r>
            <a:r>
              <a:rPr lang="en-US" altLang="fi-FI" sz="2400" dirty="0" smtClean="0">
                <a:solidFill>
                  <a:schemeClr val="tx1"/>
                </a:solidFill>
                <a:latin typeface="Arial" panose="020B0604020202020204" pitchFamily="34" charset="0"/>
                <a:cs typeface="Arial" panose="020B0604020202020204" pitchFamily="34" charset="0"/>
              </a:rPr>
              <a:t>.</a:t>
            </a:r>
          </a:p>
          <a:p>
            <a:pPr>
              <a:buFont typeface="Wingdings" panose="05000000000000000000" pitchFamily="2" charset="2"/>
              <a:buChar char="§"/>
            </a:pPr>
            <a:r>
              <a:rPr lang="en-US" altLang="fi-FI" sz="2400" dirty="0">
                <a:solidFill>
                  <a:schemeClr val="tx1"/>
                </a:solidFill>
                <a:latin typeface="Arial" panose="020B0604020202020204" pitchFamily="34" charset="0"/>
                <a:cs typeface="Arial" panose="020B0604020202020204" pitchFamily="34" charset="0"/>
              </a:rPr>
              <a:t>Suresh KP &amp; </a:t>
            </a:r>
            <a:r>
              <a:rPr lang="en-US" altLang="fi-FI" sz="2400" dirty="0" err="1">
                <a:solidFill>
                  <a:schemeClr val="tx1"/>
                </a:solidFill>
                <a:latin typeface="Arial" panose="020B0604020202020204" pitchFamily="34" charset="0"/>
                <a:cs typeface="Arial" panose="020B0604020202020204" pitchFamily="34" charset="0"/>
              </a:rPr>
              <a:t>Chandrashekara</a:t>
            </a:r>
            <a:r>
              <a:rPr lang="en-US" altLang="fi-FI" sz="2400" dirty="0">
                <a:solidFill>
                  <a:schemeClr val="tx1"/>
                </a:solidFill>
                <a:latin typeface="Arial" panose="020B0604020202020204" pitchFamily="34" charset="0"/>
                <a:cs typeface="Arial" panose="020B0604020202020204" pitchFamily="34" charset="0"/>
              </a:rPr>
              <a:t> S. Sample size estimation and power analysis for clinical research studies. J Hum </a:t>
            </a:r>
            <a:r>
              <a:rPr lang="en-US" altLang="fi-FI" sz="2400" dirty="0" err="1">
                <a:solidFill>
                  <a:schemeClr val="tx1"/>
                </a:solidFill>
                <a:latin typeface="Arial" panose="020B0604020202020204" pitchFamily="34" charset="0"/>
                <a:cs typeface="Arial" panose="020B0604020202020204" pitchFamily="34" charset="0"/>
              </a:rPr>
              <a:t>Reprod</a:t>
            </a:r>
            <a:r>
              <a:rPr lang="en-US" altLang="fi-FI" sz="2400" dirty="0">
                <a:solidFill>
                  <a:schemeClr val="tx1"/>
                </a:solidFill>
                <a:latin typeface="Arial" panose="020B0604020202020204" pitchFamily="34" charset="0"/>
                <a:cs typeface="Arial" panose="020B0604020202020204" pitchFamily="34" charset="0"/>
              </a:rPr>
              <a:t> </a:t>
            </a:r>
            <a:r>
              <a:rPr lang="en-US" altLang="fi-FI" sz="2400" dirty="0" err="1">
                <a:solidFill>
                  <a:schemeClr val="tx1"/>
                </a:solidFill>
                <a:latin typeface="Arial" panose="020B0604020202020204" pitchFamily="34" charset="0"/>
                <a:cs typeface="Arial" panose="020B0604020202020204" pitchFamily="34" charset="0"/>
              </a:rPr>
              <a:t>Sci</a:t>
            </a:r>
            <a:r>
              <a:rPr lang="en-US" altLang="fi-FI" sz="2400" dirty="0">
                <a:solidFill>
                  <a:schemeClr val="tx1"/>
                </a:solidFill>
                <a:latin typeface="Arial" panose="020B0604020202020204" pitchFamily="34" charset="0"/>
                <a:cs typeface="Arial" panose="020B0604020202020204" pitchFamily="34" charset="0"/>
              </a:rPr>
              <a:t> 2012; 5: 7–13.</a:t>
            </a:r>
          </a:p>
          <a:p>
            <a:pPr marL="0" indent="0">
              <a:buNone/>
            </a:pPr>
            <a:endParaRPr lang="en-US" altLang="fi-FI" sz="2400" dirty="0">
              <a:solidFill>
                <a:schemeClr val="tx1"/>
              </a:solidFill>
              <a:latin typeface="Arial" panose="020B0604020202020204" pitchFamily="34" charset="0"/>
              <a:cs typeface="Arial" panose="020B0604020202020204" pitchFamily="34" charset="0"/>
            </a:endParaRPr>
          </a:p>
          <a:p>
            <a:pPr>
              <a:buFont typeface="Wingdings" panose="05000000000000000000" pitchFamily="2" charset="2"/>
              <a:buChar char="§"/>
            </a:pPr>
            <a:endParaRPr lang="en-US" altLang="fi-FI" sz="2400" dirty="0">
              <a:solidFill>
                <a:schemeClr val="tx1"/>
              </a:solidFill>
              <a:latin typeface="Arial" panose="020B0604020202020204" pitchFamily="34" charset="0"/>
              <a:cs typeface="Arial" panose="020B0604020202020204" pitchFamily="34" charset="0"/>
            </a:endParaRPr>
          </a:p>
        </p:txBody>
      </p:sp>
      <p:sp>
        <p:nvSpPr>
          <p:cNvPr id="3" name="Title 1"/>
          <p:cNvSpPr txBox="1">
            <a:spLocks/>
          </p:cNvSpPr>
          <p:nvPr/>
        </p:nvSpPr>
        <p:spPr>
          <a:xfrm>
            <a:off x="271818" y="0"/>
            <a:ext cx="8596668" cy="1320800"/>
          </a:xfrm>
          <a:prstGeom prst="rect">
            <a:avLst/>
          </a:prstGeom>
        </p:spPr>
        <p:txBody>
          <a:bodyPr>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i-FI" sz="4800" b="1" dirty="0" err="1" smtClean="0"/>
              <a:t>Literature</a:t>
            </a:r>
            <a:endParaRPr lang="fi-FI" sz="4800" b="1" dirty="0"/>
          </a:p>
        </p:txBody>
      </p:sp>
    </p:spTree>
    <p:extLst>
      <p:ext uri="{BB962C8B-B14F-4D97-AF65-F5344CB8AC3E}">
        <p14:creationId xmlns:p14="http://schemas.microsoft.com/office/powerpoint/2010/main" val="7477842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04511" y="5285948"/>
            <a:ext cx="3639138" cy="461665"/>
          </a:xfrm>
          <a:prstGeom prst="rect">
            <a:avLst/>
          </a:prstGeom>
        </p:spPr>
        <p:txBody>
          <a:bodyPr wrap="none">
            <a:spAutoFit/>
          </a:bodyPr>
          <a:lstStyle/>
          <a:p>
            <a:r>
              <a:rPr lang="fi-FI" sz="2400" dirty="0" smtClean="0">
                <a:solidFill>
                  <a:schemeClr val="bg1">
                    <a:lumMod val="50000"/>
                  </a:schemeClr>
                </a:solidFill>
              </a:rPr>
              <a:t>jouko.miettunen@oulu.fi</a:t>
            </a:r>
            <a:endParaRPr lang="fi-FI" sz="2400" dirty="0">
              <a:solidFill>
                <a:schemeClr val="bg1">
                  <a:lumMod val="50000"/>
                </a:schemeClr>
              </a:solidFill>
            </a:endParaRPr>
          </a:p>
        </p:txBody>
      </p:sp>
      <p:pic>
        <p:nvPicPr>
          <p:cNvPr id="1026" name="Picture 2" descr="Embedd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1732" y="30540"/>
            <a:ext cx="5097671" cy="6763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463923" y="5867400"/>
            <a:ext cx="3720314" cy="461665"/>
          </a:xfrm>
          <a:prstGeom prst="rect">
            <a:avLst/>
          </a:prstGeom>
          <a:noFill/>
        </p:spPr>
        <p:txBody>
          <a:bodyPr wrap="none" rtlCol="0">
            <a:spAutoFit/>
          </a:bodyPr>
          <a:lstStyle/>
          <a:p>
            <a:r>
              <a:rPr lang="fi-FI" sz="2400" dirty="0" smtClean="0">
                <a:solidFill>
                  <a:schemeClr val="bg1">
                    <a:lumMod val="50000"/>
                  </a:schemeClr>
                </a:solidFill>
              </a:rPr>
              <a:t>www.joukomiettunen.net</a:t>
            </a:r>
            <a:endParaRPr lang="fi-FI" sz="2400" dirty="0">
              <a:solidFill>
                <a:schemeClr val="bg1">
                  <a:lumMod val="50000"/>
                </a:schemeClr>
              </a:solidFill>
            </a:endParaRPr>
          </a:p>
        </p:txBody>
      </p:sp>
      <p:sp>
        <p:nvSpPr>
          <p:cNvPr id="6" name="TextBox 5"/>
          <p:cNvSpPr txBox="1"/>
          <p:nvPr/>
        </p:nvSpPr>
        <p:spPr>
          <a:xfrm>
            <a:off x="969622" y="2409375"/>
            <a:ext cx="4214615" cy="1015663"/>
          </a:xfrm>
          <a:prstGeom prst="rect">
            <a:avLst/>
          </a:prstGeom>
          <a:noFill/>
        </p:spPr>
        <p:txBody>
          <a:bodyPr wrap="none" rtlCol="0">
            <a:spAutoFit/>
          </a:bodyPr>
          <a:lstStyle/>
          <a:p>
            <a:r>
              <a:rPr lang="fi-FI" sz="6000" b="1" dirty="0" err="1" smtClean="0">
                <a:solidFill>
                  <a:srgbClr val="FF0000"/>
                </a:solidFill>
              </a:rPr>
              <a:t>Thank</a:t>
            </a:r>
            <a:r>
              <a:rPr lang="fi-FI" sz="6000" b="1" dirty="0" smtClean="0">
                <a:solidFill>
                  <a:srgbClr val="FF0000"/>
                </a:solidFill>
              </a:rPr>
              <a:t> </a:t>
            </a:r>
            <a:r>
              <a:rPr lang="fi-FI" sz="6000" b="1" dirty="0" err="1" smtClean="0">
                <a:solidFill>
                  <a:srgbClr val="FF0000"/>
                </a:solidFill>
              </a:rPr>
              <a:t>you</a:t>
            </a:r>
            <a:r>
              <a:rPr lang="fi-FI" sz="6000" b="1" dirty="0" smtClean="0">
                <a:solidFill>
                  <a:srgbClr val="FF0000"/>
                </a:solidFill>
              </a:rPr>
              <a:t>!</a:t>
            </a:r>
            <a:endParaRPr lang="fi-FI" sz="6000" b="1" dirty="0">
              <a:solidFill>
                <a:srgbClr val="FF0000"/>
              </a:solidFill>
            </a:endParaRPr>
          </a:p>
        </p:txBody>
      </p:sp>
    </p:spTree>
    <p:extLst>
      <p:ext uri="{BB962C8B-B14F-4D97-AF65-F5344CB8AC3E}">
        <p14:creationId xmlns:p14="http://schemas.microsoft.com/office/powerpoint/2010/main" val="28289552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2869" y="248858"/>
            <a:ext cx="9745050" cy="1320800"/>
          </a:xfrm>
        </p:spPr>
        <p:txBody>
          <a:bodyPr/>
          <a:lstStyle/>
          <a:p>
            <a:r>
              <a:rPr lang="en-US" b="1" dirty="0"/>
              <a:t>Ethical guidelines for statistical practice</a:t>
            </a:r>
            <a:endParaRPr lang="fi-FI" b="1" dirty="0"/>
          </a:p>
        </p:txBody>
      </p:sp>
      <p:sp>
        <p:nvSpPr>
          <p:cNvPr id="3" name="Content Placeholder 2"/>
          <p:cNvSpPr>
            <a:spLocks noGrp="1"/>
          </p:cNvSpPr>
          <p:nvPr>
            <p:ph idx="1"/>
          </p:nvPr>
        </p:nvSpPr>
        <p:spPr>
          <a:xfrm>
            <a:off x="372870" y="1068726"/>
            <a:ext cx="11021350" cy="4409723"/>
          </a:xfrm>
          <a:solidFill>
            <a:schemeClr val="bg1"/>
          </a:solidFill>
        </p:spPr>
        <p:txBody>
          <a:bodyPr>
            <a:noAutofit/>
          </a:bodyPr>
          <a:lstStyle/>
          <a:p>
            <a:pPr lvl="0"/>
            <a:r>
              <a:rPr lang="en-US" sz="2400" dirty="0"/>
              <a:t>present findings and interpretations honestly and objectively </a:t>
            </a:r>
          </a:p>
          <a:p>
            <a:pPr lvl="0"/>
            <a:r>
              <a:rPr lang="en-US" sz="2400" dirty="0"/>
              <a:t>avoid untrue, deceptive, or undocumented statements </a:t>
            </a:r>
          </a:p>
          <a:p>
            <a:pPr lvl="0"/>
            <a:r>
              <a:rPr lang="en-US" sz="2400" dirty="0"/>
              <a:t>disclose any financial or other interests that may affect the professional statements </a:t>
            </a:r>
          </a:p>
          <a:p>
            <a:pPr lvl="0"/>
            <a:r>
              <a:rPr lang="en-US" sz="2400" dirty="0"/>
              <a:t>collect only the data needed for the purpose of the inquiry </a:t>
            </a:r>
          </a:p>
          <a:p>
            <a:pPr lvl="0"/>
            <a:r>
              <a:rPr lang="en-US" sz="2400" dirty="0"/>
              <a:t>protect the confidentiality of information</a:t>
            </a:r>
          </a:p>
          <a:p>
            <a:pPr lvl="0"/>
            <a:r>
              <a:rPr lang="en-US" sz="2400" dirty="0"/>
              <a:t>ensure that, whenever data are transferred to other persons or organizations, this transfer conforms with the established confidentiality pledges, and require written assurance from the recipients of the data that the measures employed to protect confidentiality will be at least equal to those originally pledged </a:t>
            </a:r>
          </a:p>
          <a:p>
            <a:pPr lvl="1"/>
            <a:r>
              <a:rPr lang="en-US" sz="2200" dirty="0"/>
              <a:t>Use </a:t>
            </a:r>
            <a:r>
              <a:rPr lang="en-US" sz="2200" dirty="0" err="1"/>
              <a:t>filesender</a:t>
            </a:r>
            <a:r>
              <a:rPr lang="en-US" sz="2200" dirty="0"/>
              <a:t> programs and engagement forms</a:t>
            </a:r>
          </a:p>
        </p:txBody>
      </p:sp>
      <p:sp>
        <p:nvSpPr>
          <p:cNvPr id="4" name="TextBox 1"/>
          <p:cNvSpPr txBox="1">
            <a:spLocks noChangeArrowheads="1"/>
          </p:cNvSpPr>
          <p:nvPr/>
        </p:nvSpPr>
        <p:spPr bwMode="auto">
          <a:xfrm>
            <a:off x="2423939" y="6385933"/>
            <a:ext cx="529305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50000"/>
              <a:buFont typeface="Monotype Sorts" panose="05010101010101010101" pitchFamily="2" charset="2"/>
              <a:buChar char="n"/>
              <a:defRPr kumimoji="1" sz="2800">
                <a:solidFill>
                  <a:schemeClr val="tx1"/>
                </a:solidFill>
                <a:latin typeface="Arial" panose="020B0604020202020204" pitchFamily="34" charset="0"/>
              </a:defRPr>
            </a:lvl1pPr>
            <a:lvl2pPr marL="742950" indent="-285750">
              <a:spcBef>
                <a:spcPct val="20000"/>
              </a:spcBef>
              <a:buClr>
                <a:srgbClr val="FF9966"/>
              </a:buClr>
              <a:buSzPct val="75000"/>
              <a:buFont typeface="Monotype Sorts" panose="05010101010101010101" pitchFamily="2" charset="2"/>
              <a:buChar char="u"/>
              <a:defRPr kumimoji="1" sz="2600">
                <a:solidFill>
                  <a:schemeClr val="tx1"/>
                </a:solidFill>
                <a:latin typeface="Arial" panose="020B0604020202020204" pitchFamily="34" charset="0"/>
              </a:defRPr>
            </a:lvl2pPr>
            <a:lvl3pPr marL="1143000" indent="-228600">
              <a:spcBef>
                <a:spcPct val="20000"/>
              </a:spcBef>
              <a:buClr>
                <a:schemeClr val="hlink"/>
              </a:buClr>
              <a:buSzPct val="65000"/>
              <a:buFont typeface="Monotype Sorts" panose="05010101010101010101" pitchFamily="2" charset="2"/>
              <a:buChar char="F"/>
              <a:defRPr kumimoji="1" sz="2400">
                <a:solidFill>
                  <a:schemeClr val="tx1"/>
                </a:solidFill>
                <a:latin typeface="Arial" panose="020B0604020202020204" pitchFamily="34" charset="0"/>
              </a:defRPr>
            </a:lvl3pPr>
            <a:lvl4pPr marL="1600200" indent="-228600">
              <a:spcBef>
                <a:spcPct val="20000"/>
              </a:spcBef>
              <a:buClr>
                <a:schemeClr val="tx2"/>
              </a:buClr>
              <a:buSzPct val="100000"/>
              <a:buChar char="•"/>
              <a:defRPr kumimoji="1" sz="2000">
                <a:solidFill>
                  <a:schemeClr val="tx1"/>
                </a:solidFill>
                <a:latin typeface="Arial" panose="020B0604020202020204" pitchFamily="34" charset="0"/>
              </a:defRPr>
            </a:lvl4pPr>
            <a:lvl5pPr marL="2057400" indent="-228600">
              <a:spcBef>
                <a:spcPct val="20000"/>
              </a:spcBef>
              <a:buClr>
                <a:schemeClr val="hlink"/>
              </a:buClr>
              <a:buSzPct val="100000"/>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9pPr>
          </a:lstStyle>
          <a:p>
            <a:pPr>
              <a:spcBef>
                <a:spcPct val="0"/>
              </a:spcBef>
              <a:buClrTx/>
              <a:buSzTx/>
              <a:buFontTx/>
              <a:buNone/>
            </a:pPr>
            <a:r>
              <a:rPr lang="fi-FI" altLang="fi-FI" sz="1600" dirty="0" smtClean="0">
                <a:solidFill>
                  <a:schemeClr val="bg1">
                    <a:lumMod val="50000"/>
                  </a:schemeClr>
                </a:solidFill>
              </a:rPr>
              <a:t> </a:t>
            </a:r>
            <a:r>
              <a:rPr lang="fi-FI" altLang="fi-FI" sz="1600" dirty="0">
                <a:solidFill>
                  <a:schemeClr val="bg1">
                    <a:lumMod val="50000"/>
                  </a:schemeClr>
                </a:solidFill>
              </a:rPr>
              <a:t>American Statistical Association 1999 (www.amstat.org)</a:t>
            </a:r>
          </a:p>
        </p:txBody>
      </p:sp>
    </p:spTree>
    <p:extLst>
      <p:ext uri="{BB962C8B-B14F-4D97-AF65-F5344CB8AC3E}">
        <p14:creationId xmlns:p14="http://schemas.microsoft.com/office/powerpoint/2010/main" val="42851380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460" y="498282"/>
            <a:ext cx="9496476" cy="1320800"/>
          </a:xfrm>
        </p:spPr>
        <p:txBody>
          <a:bodyPr/>
          <a:lstStyle/>
          <a:p>
            <a:r>
              <a:rPr lang="en-US" b="1" dirty="0"/>
              <a:t>Ethical guidelines for statistical practice</a:t>
            </a:r>
            <a:endParaRPr lang="fi-FI" dirty="0"/>
          </a:p>
        </p:txBody>
      </p:sp>
      <p:sp>
        <p:nvSpPr>
          <p:cNvPr id="3" name="Content Placeholder 2"/>
          <p:cNvSpPr>
            <a:spLocks noGrp="1"/>
          </p:cNvSpPr>
          <p:nvPr>
            <p:ph idx="1"/>
          </p:nvPr>
        </p:nvSpPr>
        <p:spPr>
          <a:xfrm>
            <a:off x="804555" y="1413166"/>
            <a:ext cx="11003131" cy="4971732"/>
          </a:xfrm>
          <a:solidFill>
            <a:schemeClr val="bg1"/>
          </a:solidFill>
        </p:spPr>
        <p:txBody>
          <a:bodyPr>
            <a:noAutofit/>
          </a:bodyPr>
          <a:lstStyle/>
          <a:p>
            <a:pPr lvl="0"/>
            <a:r>
              <a:rPr lang="en-US" sz="2400" dirty="0"/>
              <a:t>Be prepared to document data sources used in an inquiry and known inaccuracies in the data</a:t>
            </a:r>
          </a:p>
          <a:p>
            <a:pPr lvl="0"/>
            <a:r>
              <a:rPr lang="en-US" sz="2400" dirty="0"/>
              <a:t>Make the data available for analysis by other responsible parties</a:t>
            </a:r>
          </a:p>
          <a:p>
            <a:pPr lvl="0"/>
            <a:r>
              <a:rPr lang="en-US" sz="2400" dirty="0"/>
              <a:t>Recognize that the selection of a statistical procedure may to some extent be a matter of judgment</a:t>
            </a:r>
          </a:p>
          <a:p>
            <a:pPr lvl="0"/>
            <a:r>
              <a:rPr lang="en-US" sz="2400" dirty="0"/>
              <a:t>Recognizing that a client (researcher) or employer may be unfamiliar with statistical practice</a:t>
            </a:r>
          </a:p>
          <a:p>
            <a:pPr lvl="0"/>
            <a:r>
              <a:rPr lang="en-US" sz="2400" dirty="0"/>
              <a:t>Apply statistical procedures without concern for a favorable outcome </a:t>
            </a:r>
          </a:p>
          <a:p>
            <a:pPr lvl="0"/>
            <a:r>
              <a:rPr lang="en-US" sz="2400" dirty="0"/>
              <a:t>State clearly, accurately, and completely to a client the characteristics of alternate statistical procedures along with the recommended methodology and the usefulness and implications of all possible approaches</a:t>
            </a:r>
          </a:p>
        </p:txBody>
      </p:sp>
    </p:spTree>
    <p:extLst>
      <p:ext uri="{BB962C8B-B14F-4D97-AF65-F5344CB8AC3E}">
        <p14:creationId xmlns:p14="http://schemas.microsoft.com/office/powerpoint/2010/main" val="22617295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10135263" y="6717527"/>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50000"/>
              <a:buFont typeface="Monotype Sorts" panose="05010101010101010101" pitchFamily="2" charset="2"/>
              <a:buChar char="n"/>
              <a:defRPr kumimoji="1" sz="2800">
                <a:solidFill>
                  <a:schemeClr val="tx1"/>
                </a:solidFill>
                <a:latin typeface="Arial" panose="020B0604020202020204" pitchFamily="34" charset="0"/>
              </a:defRPr>
            </a:lvl1pPr>
            <a:lvl2pPr marL="742950" indent="-285750">
              <a:spcBef>
                <a:spcPct val="20000"/>
              </a:spcBef>
              <a:buClr>
                <a:srgbClr val="FF9966"/>
              </a:buClr>
              <a:buSzPct val="75000"/>
              <a:buFont typeface="Monotype Sorts" panose="05010101010101010101" pitchFamily="2" charset="2"/>
              <a:buChar char="u"/>
              <a:defRPr kumimoji="1" sz="2600">
                <a:solidFill>
                  <a:schemeClr val="tx1"/>
                </a:solidFill>
                <a:latin typeface="Arial" panose="020B0604020202020204" pitchFamily="34" charset="0"/>
              </a:defRPr>
            </a:lvl2pPr>
            <a:lvl3pPr marL="1143000" indent="-228600">
              <a:spcBef>
                <a:spcPct val="20000"/>
              </a:spcBef>
              <a:buClr>
                <a:schemeClr val="hlink"/>
              </a:buClr>
              <a:buSzPct val="65000"/>
              <a:buFont typeface="Monotype Sorts" panose="05010101010101010101" pitchFamily="2" charset="2"/>
              <a:buChar char="F"/>
              <a:defRPr kumimoji="1" sz="2400">
                <a:solidFill>
                  <a:schemeClr val="tx1"/>
                </a:solidFill>
                <a:latin typeface="Arial" panose="020B0604020202020204" pitchFamily="34" charset="0"/>
              </a:defRPr>
            </a:lvl3pPr>
            <a:lvl4pPr marL="1600200" indent="-228600">
              <a:spcBef>
                <a:spcPct val="20000"/>
              </a:spcBef>
              <a:buClr>
                <a:schemeClr val="tx2"/>
              </a:buClr>
              <a:buSzPct val="100000"/>
              <a:buChar char="•"/>
              <a:defRPr kumimoji="1" sz="2000">
                <a:solidFill>
                  <a:schemeClr val="tx1"/>
                </a:solidFill>
                <a:latin typeface="Arial" panose="020B0604020202020204" pitchFamily="34" charset="0"/>
              </a:defRPr>
            </a:lvl4pPr>
            <a:lvl5pPr marL="2057400" indent="-228600">
              <a:spcBef>
                <a:spcPct val="20000"/>
              </a:spcBef>
              <a:buClr>
                <a:schemeClr val="hlink"/>
              </a:buClr>
              <a:buSzPct val="100000"/>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9pPr>
          </a:lstStyle>
          <a:p>
            <a:pPr>
              <a:spcBef>
                <a:spcPct val="0"/>
              </a:spcBef>
              <a:buClrTx/>
              <a:buSzTx/>
              <a:buFontTx/>
              <a:buNone/>
            </a:pPr>
            <a:fld id="{695297C7-5EC2-466E-8DCF-CDA2656F6E7E}" type="slidenum">
              <a:rPr lang="en-US" altLang="fi-FI" sz="1400" smtClean="0">
                <a:solidFill>
                  <a:schemeClr val="hlink"/>
                </a:solidFill>
              </a:rPr>
              <a:pPr>
                <a:spcBef>
                  <a:spcPct val="0"/>
                </a:spcBef>
                <a:buClrTx/>
                <a:buSzTx/>
                <a:buFontTx/>
                <a:buNone/>
              </a:pPr>
              <a:t>7</a:t>
            </a:fld>
            <a:endParaRPr lang="en-US" altLang="fi-FI" sz="1400" smtClean="0">
              <a:solidFill>
                <a:schemeClr val="hlink"/>
              </a:solidFill>
            </a:endParaRPr>
          </a:p>
        </p:txBody>
      </p:sp>
      <p:pic>
        <p:nvPicPr>
          <p:cNvPr id="3" name="Picture 2" descr="geewhiz.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3585" y="304504"/>
            <a:ext cx="7933556" cy="604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http://ecx.images-amazon.com/images/I/71BZPlzxLd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412" y="694118"/>
            <a:ext cx="3341701" cy="5046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95390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0962" y="198278"/>
            <a:ext cx="8596668" cy="1320800"/>
          </a:xfrm>
        </p:spPr>
        <p:txBody>
          <a:bodyPr>
            <a:noAutofit/>
          </a:bodyPr>
          <a:lstStyle/>
          <a:p>
            <a:r>
              <a:rPr lang="fi-FI" sz="4800" b="1" dirty="0" err="1" smtClean="0"/>
              <a:t>Errors</a:t>
            </a:r>
            <a:r>
              <a:rPr lang="fi-FI" sz="4800" b="1" dirty="0" smtClean="0"/>
              <a:t> in </a:t>
            </a:r>
            <a:r>
              <a:rPr lang="fi-FI" sz="4800" b="1" dirty="0" err="1" smtClean="0"/>
              <a:t>analyses</a:t>
            </a:r>
            <a:r>
              <a:rPr lang="fi-FI" sz="4800" b="1" dirty="0"/>
              <a:t/>
            </a:r>
            <a:br>
              <a:rPr lang="fi-FI" sz="4800" b="1" dirty="0"/>
            </a:br>
            <a:endParaRPr lang="fi-FI" sz="4800" dirty="0"/>
          </a:p>
        </p:txBody>
      </p:sp>
      <p:sp>
        <p:nvSpPr>
          <p:cNvPr id="3" name="Content Placeholder 2"/>
          <p:cNvSpPr>
            <a:spLocks noGrp="1"/>
          </p:cNvSpPr>
          <p:nvPr>
            <p:ph idx="1"/>
          </p:nvPr>
        </p:nvSpPr>
        <p:spPr>
          <a:xfrm>
            <a:off x="2353224" y="1374852"/>
            <a:ext cx="6192593" cy="3880773"/>
          </a:xfrm>
        </p:spPr>
        <p:txBody>
          <a:bodyPr>
            <a:normAutofit/>
          </a:bodyPr>
          <a:lstStyle/>
          <a:p>
            <a:pPr lvl="0"/>
            <a:r>
              <a:rPr lang="en-US" sz="3200" dirty="0"/>
              <a:t>Easy to use incorrectly</a:t>
            </a:r>
          </a:p>
          <a:p>
            <a:pPr lvl="0"/>
            <a:r>
              <a:rPr lang="en-US" sz="3200" dirty="0"/>
              <a:t>Not always easy to detect </a:t>
            </a:r>
          </a:p>
          <a:p>
            <a:pPr lvl="0"/>
            <a:r>
              <a:rPr lang="en-US" sz="3200" dirty="0"/>
              <a:t>On purpose vs. not?</a:t>
            </a:r>
          </a:p>
          <a:p>
            <a:pPr lvl="0"/>
            <a:r>
              <a:rPr lang="en-US" sz="3200" dirty="0"/>
              <a:t>Who is doing analyses?</a:t>
            </a:r>
          </a:p>
          <a:p>
            <a:pPr lvl="0"/>
            <a:r>
              <a:rPr lang="en-US" sz="3200" dirty="0"/>
              <a:t>Differences in programs</a:t>
            </a:r>
          </a:p>
          <a:p>
            <a:pPr lvl="0"/>
            <a:r>
              <a:rPr lang="en-US" sz="3200" dirty="0"/>
              <a:t>How often?</a:t>
            </a:r>
          </a:p>
        </p:txBody>
      </p:sp>
      <p:sp>
        <p:nvSpPr>
          <p:cNvPr id="4" name="Tekstiruutu 1"/>
          <p:cNvSpPr txBox="1">
            <a:spLocks noChangeArrowheads="1"/>
          </p:cNvSpPr>
          <p:nvPr/>
        </p:nvSpPr>
        <p:spPr bwMode="auto">
          <a:xfrm>
            <a:off x="1220580" y="5683952"/>
            <a:ext cx="794686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50000"/>
              <a:buFont typeface="Monotype Sorts" panose="05010101010101010101" pitchFamily="2" charset="2"/>
              <a:buChar char="n"/>
              <a:defRPr kumimoji="1" sz="2800">
                <a:solidFill>
                  <a:schemeClr val="tx1"/>
                </a:solidFill>
                <a:latin typeface="Arial" panose="020B0604020202020204" pitchFamily="34" charset="0"/>
              </a:defRPr>
            </a:lvl1pPr>
            <a:lvl2pPr marL="742950" indent="-285750">
              <a:spcBef>
                <a:spcPct val="20000"/>
              </a:spcBef>
              <a:buClr>
                <a:srgbClr val="FF9966"/>
              </a:buClr>
              <a:buSzPct val="75000"/>
              <a:buFont typeface="Monotype Sorts" panose="05010101010101010101" pitchFamily="2" charset="2"/>
              <a:buChar char="u"/>
              <a:defRPr kumimoji="1" sz="2600">
                <a:solidFill>
                  <a:schemeClr val="tx1"/>
                </a:solidFill>
                <a:latin typeface="Arial" panose="020B0604020202020204" pitchFamily="34" charset="0"/>
              </a:defRPr>
            </a:lvl2pPr>
            <a:lvl3pPr marL="1143000" indent="-228600">
              <a:spcBef>
                <a:spcPct val="20000"/>
              </a:spcBef>
              <a:buClr>
                <a:schemeClr val="hlink"/>
              </a:buClr>
              <a:buSzPct val="65000"/>
              <a:buFont typeface="Monotype Sorts" panose="05010101010101010101" pitchFamily="2" charset="2"/>
              <a:buChar char="F"/>
              <a:defRPr kumimoji="1" sz="2400">
                <a:solidFill>
                  <a:schemeClr val="tx1"/>
                </a:solidFill>
                <a:latin typeface="Arial" panose="020B0604020202020204" pitchFamily="34" charset="0"/>
              </a:defRPr>
            </a:lvl3pPr>
            <a:lvl4pPr marL="1600200" indent="-228600">
              <a:spcBef>
                <a:spcPct val="20000"/>
              </a:spcBef>
              <a:buClr>
                <a:schemeClr val="tx2"/>
              </a:buClr>
              <a:buSzPct val="100000"/>
              <a:buChar char="•"/>
              <a:defRPr kumimoji="1" sz="2000">
                <a:solidFill>
                  <a:schemeClr val="tx1"/>
                </a:solidFill>
                <a:latin typeface="Arial" panose="020B0604020202020204" pitchFamily="34" charset="0"/>
              </a:defRPr>
            </a:lvl4pPr>
            <a:lvl5pPr marL="2057400" indent="-228600">
              <a:spcBef>
                <a:spcPct val="20000"/>
              </a:spcBef>
              <a:buClr>
                <a:schemeClr val="hlink"/>
              </a:buClr>
              <a:buSzPct val="100000"/>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9pPr>
          </a:lstStyle>
          <a:p>
            <a:pPr>
              <a:spcBef>
                <a:spcPct val="0"/>
              </a:spcBef>
              <a:buClrTx/>
              <a:buSzTx/>
              <a:buFontTx/>
              <a:buNone/>
            </a:pPr>
            <a:r>
              <a:rPr lang="en-US" altLang="fi-FI" sz="2400" dirty="0">
                <a:solidFill>
                  <a:schemeClr val="bg1">
                    <a:lumMod val="50000"/>
                  </a:schemeClr>
                </a:solidFill>
              </a:rPr>
              <a:t>Lang T. Twenty statistical errors even you can find in biomedical research articles. Croatian Med J 2004; 45:361-70.</a:t>
            </a:r>
          </a:p>
        </p:txBody>
      </p:sp>
    </p:spTree>
    <p:extLst>
      <p:ext uri="{BB962C8B-B14F-4D97-AF65-F5344CB8AC3E}">
        <p14:creationId xmlns:p14="http://schemas.microsoft.com/office/powerpoint/2010/main" val="19844223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0962" y="198278"/>
            <a:ext cx="8596668" cy="1320800"/>
          </a:xfrm>
        </p:spPr>
        <p:txBody>
          <a:bodyPr>
            <a:noAutofit/>
          </a:bodyPr>
          <a:lstStyle/>
          <a:p>
            <a:r>
              <a:rPr lang="fi-FI" sz="4800" b="1" dirty="0" err="1" smtClean="0"/>
              <a:t>Test</a:t>
            </a:r>
            <a:r>
              <a:rPr lang="fi-FI" sz="4800" b="1" dirty="0" smtClean="0"/>
              <a:t> </a:t>
            </a:r>
            <a:r>
              <a:rPr lang="fi-FI" sz="4800" b="1" dirty="0" err="1" smtClean="0"/>
              <a:t>assumptions</a:t>
            </a:r>
            <a:r>
              <a:rPr lang="fi-FI" sz="4800" b="1" dirty="0"/>
              <a:t/>
            </a:r>
            <a:br>
              <a:rPr lang="fi-FI" sz="4800" b="1" dirty="0"/>
            </a:br>
            <a:endParaRPr lang="fi-FI" sz="4800" dirty="0"/>
          </a:p>
        </p:txBody>
      </p:sp>
      <p:sp>
        <p:nvSpPr>
          <p:cNvPr id="3" name="Content Placeholder 2"/>
          <p:cNvSpPr>
            <a:spLocks noGrp="1"/>
          </p:cNvSpPr>
          <p:nvPr>
            <p:ph idx="1"/>
          </p:nvPr>
        </p:nvSpPr>
        <p:spPr>
          <a:xfrm>
            <a:off x="2476316" y="1519078"/>
            <a:ext cx="6192593" cy="3880773"/>
          </a:xfrm>
        </p:spPr>
        <p:txBody>
          <a:bodyPr>
            <a:normAutofit lnSpcReduction="10000"/>
          </a:bodyPr>
          <a:lstStyle/>
          <a:p>
            <a:pPr marL="0" lvl="0" indent="0">
              <a:buNone/>
            </a:pPr>
            <a:r>
              <a:rPr lang="en-US" sz="3200" b="1" dirty="0" smtClean="0"/>
              <a:t>Normality</a:t>
            </a:r>
            <a:endParaRPr lang="en-US" sz="3200" b="1" dirty="0"/>
          </a:p>
          <a:p>
            <a:pPr lvl="0"/>
            <a:r>
              <a:rPr lang="en-US" sz="3200" dirty="0"/>
              <a:t>Visual check is important</a:t>
            </a:r>
          </a:p>
          <a:p>
            <a:pPr lvl="0"/>
            <a:r>
              <a:rPr lang="en-US" sz="3200" dirty="0"/>
              <a:t>Mean vs. Median</a:t>
            </a:r>
          </a:p>
          <a:p>
            <a:pPr lvl="0"/>
            <a:r>
              <a:rPr lang="en-US" sz="3200" dirty="0"/>
              <a:t>Assumption in regression analysis</a:t>
            </a:r>
          </a:p>
          <a:p>
            <a:pPr lvl="0"/>
            <a:r>
              <a:rPr lang="en-US" sz="3200" dirty="0"/>
              <a:t>Transformations</a:t>
            </a:r>
          </a:p>
          <a:p>
            <a:pPr lvl="0"/>
            <a:r>
              <a:rPr lang="en-US" sz="3200" dirty="0" smtClean="0"/>
              <a:t>Can </a:t>
            </a:r>
            <a:r>
              <a:rPr lang="en-US" sz="3200" dirty="0"/>
              <a:t>complicate interpretation</a:t>
            </a:r>
          </a:p>
          <a:p>
            <a:pPr lvl="1"/>
            <a:endParaRPr lang="fi-FI" sz="3000" dirty="0" smtClean="0"/>
          </a:p>
          <a:p>
            <a:endParaRPr lang="fi-FI" sz="3200" dirty="0"/>
          </a:p>
        </p:txBody>
      </p:sp>
      <p:sp>
        <p:nvSpPr>
          <p:cNvPr id="4" name="Tekstiruutu 1"/>
          <p:cNvSpPr txBox="1">
            <a:spLocks noChangeArrowheads="1"/>
          </p:cNvSpPr>
          <p:nvPr/>
        </p:nvSpPr>
        <p:spPr bwMode="auto">
          <a:xfrm>
            <a:off x="3916887" y="6252154"/>
            <a:ext cx="37848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50000"/>
              <a:buFont typeface="Monotype Sorts" panose="05010101010101010101" pitchFamily="2" charset="2"/>
              <a:buChar char="n"/>
              <a:defRPr kumimoji="1" sz="2800">
                <a:solidFill>
                  <a:schemeClr val="tx1"/>
                </a:solidFill>
                <a:latin typeface="Arial" panose="020B0604020202020204" pitchFamily="34" charset="0"/>
              </a:defRPr>
            </a:lvl1pPr>
            <a:lvl2pPr marL="742950" indent="-285750">
              <a:spcBef>
                <a:spcPct val="20000"/>
              </a:spcBef>
              <a:buClr>
                <a:srgbClr val="FF9966"/>
              </a:buClr>
              <a:buSzPct val="75000"/>
              <a:buFont typeface="Monotype Sorts" panose="05010101010101010101" pitchFamily="2" charset="2"/>
              <a:buChar char="u"/>
              <a:defRPr kumimoji="1" sz="2600">
                <a:solidFill>
                  <a:schemeClr val="tx1"/>
                </a:solidFill>
                <a:latin typeface="Arial" panose="020B0604020202020204" pitchFamily="34" charset="0"/>
              </a:defRPr>
            </a:lvl2pPr>
            <a:lvl3pPr marL="1143000" indent="-228600">
              <a:spcBef>
                <a:spcPct val="20000"/>
              </a:spcBef>
              <a:buClr>
                <a:schemeClr val="hlink"/>
              </a:buClr>
              <a:buSzPct val="65000"/>
              <a:buFont typeface="Monotype Sorts" panose="05010101010101010101" pitchFamily="2" charset="2"/>
              <a:buChar char="F"/>
              <a:defRPr kumimoji="1" sz="2400">
                <a:solidFill>
                  <a:schemeClr val="tx1"/>
                </a:solidFill>
                <a:latin typeface="Arial" panose="020B0604020202020204" pitchFamily="34" charset="0"/>
              </a:defRPr>
            </a:lvl3pPr>
            <a:lvl4pPr marL="1600200" indent="-228600">
              <a:spcBef>
                <a:spcPct val="20000"/>
              </a:spcBef>
              <a:buClr>
                <a:schemeClr val="tx2"/>
              </a:buClr>
              <a:buSzPct val="100000"/>
              <a:buChar char="•"/>
              <a:defRPr kumimoji="1" sz="2000">
                <a:solidFill>
                  <a:schemeClr val="tx1"/>
                </a:solidFill>
                <a:latin typeface="Arial" panose="020B0604020202020204" pitchFamily="34" charset="0"/>
              </a:defRPr>
            </a:lvl4pPr>
            <a:lvl5pPr marL="2057400" indent="-228600">
              <a:spcBef>
                <a:spcPct val="20000"/>
              </a:spcBef>
              <a:buClr>
                <a:schemeClr val="hlink"/>
              </a:buClr>
              <a:buSzPct val="100000"/>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9pPr>
          </a:lstStyle>
          <a:p>
            <a:pPr>
              <a:spcBef>
                <a:spcPct val="0"/>
              </a:spcBef>
              <a:buClrTx/>
              <a:buSzTx/>
              <a:buFontTx/>
              <a:buNone/>
            </a:pPr>
            <a:r>
              <a:rPr lang="fi-FI" altLang="fi-FI" sz="2400" dirty="0">
                <a:solidFill>
                  <a:schemeClr val="bg1">
                    <a:lumMod val="50000"/>
                  </a:schemeClr>
                </a:solidFill>
              </a:rPr>
              <a:t>Osborne and Waters 2002</a:t>
            </a:r>
          </a:p>
        </p:txBody>
      </p:sp>
    </p:spTree>
    <p:extLst>
      <p:ext uri="{BB962C8B-B14F-4D97-AF65-F5344CB8AC3E}">
        <p14:creationId xmlns:p14="http://schemas.microsoft.com/office/powerpoint/2010/main" val="3650775398"/>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784</TotalTime>
  <Words>2332</Words>
  <Application>Microsoft Office PowerPoint</Application>
  <PresentationFormat>Widescreen</PresentationFormat>
  <Paragraphs>283</Paragraphs>
  <Slides>47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47</vt:i4>
      </vt:variant>
    </vt:vector>
  </HeadingPairs>
  <TitlesOfParts>
    <vt:vector size="56" baseType="lpstr">
      <vt:lpstr>Angsana New</vt:lpstr>
      <vt:lpstr>Arial</vt:lpstr>
      <vt:lpstr>Arial Narrow</vt:lpstr>
      <vt:lpstr>Courier</vt:lpstr>
      <vt:lpstr>Monotype Sorts</vt:lpstr>
      <vt:lpstr>Trebuchet MS</vt:lpstr>
      <vt:lpstr>Wingdings</vt:lpstr>
      <vt:lpstr>Wingdings 3</vt:lpstr>
      <vt:lpstr>Facet</vt:lpstr>
      <vt:lpstr>Ethics and Statistics</vt:lpstr>
      <vt:lpstr>CONTENTS</vt:lpstr>
      <vt:lpstr>PowerPoint Presentation</vt:lpstr>
      <vt:lpstr>PowerPoint Presentation</vt:lpstr>
      <vt:lpstr>Ethical guidelines for statistical practice</vt:lpstr>
      <vt:lpstr>Ethical guidelines for statistical practice</vt:lpstr>
      <vt:lpstr>PowerPoint Presentation</vt:lpstr>
      <vt:lpstr>Errors in analyses </vt:lpstr>
      <vt:lpstr>Test assumptions </vt:lpstr>
      <vt:lpstr>Test assumptions </vt:lpstr>
      <vt:lpstr>Test assumptions </vt:lpstr>
      <vt:lpstr>Test assumptions </vt:lpstr>
      <vt:lpstr>PowerPoint Presentation</vt:lpstr>
      <vt:lpstr>PowerPoint Presentation</vt:lpstr>
      <vt:lpstr>PowerPoint Presentation</vt:lpstr>
      <vt:lpstr>PowerPoint Presentation</vt:lpstr>
      <vt:lpstr>PowerPoint Presentation</vt:lpstr>
      <vt:lpstr>Statistical Power</vt:lpstr>
      <vt:lpstr>Power analyses</vt:lpstr>
      <vt:lpstr>Power analyses</vt:lpstr>
      <vt:lpstr>Power analyses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Clinical trials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Tilastotieteen etiikka</dc:title>
  <dc:creator>Jouko Miettunen</dc:creator>
  <cp:lastModifiedBy>Jouko Miettunen</cp:lastModifiedBy>
  <cp:revision>44</cp:revision>
  <dcterms:created xsi:type="dcterms:W3CDTF">2017-10-05T09:24:46Z</dcterms:created>
  <dcterms:modified xsi:type="dcterms:W3CDTF">2017-11-14T08:57:44Z</dcterms:modified>
</cp:coreProperties>
</file>